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76" r:id="rId2"/>
  </p:sldMasterIdLst>
  <p:notesMasterIdLst>
    <p:notesMasterId r:id="rId11"/>
  </p:notesMasterIdLst>
  <p:sldIdLst>
    <p:sldId id="256" r:id="rId3"/>
    <p:sldId id="882" r:id="rId4"/>
    <p:sldId id="781" r:id="rId5"/>
    <p:sldId id="535" r:id="rId6"/>
    <p:sldId id="879" r:id="rId7"/>
    <p:sldId id="885" r:id="rId8"/>
    <p:sldId id="884" r:id="rId9"/>
    <p:sldId id="878" r:id="rId10"/>
  </p:sldIdLst>
  <p:sldSz cx="12192000" cy="6858000"/>
  <p:notesSz cx="6797675" cy="9926638"/>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F6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02" autoAdjust="0"/>
    <p:restoredTop sz="53770" autoAdjust="0"/>
  </p:normalViewPr>
  <p:slideViewPr>
    <p:cSldViewPr snapToGrid="0">
      <p:cViewPr varScale="1">
        <p:scale>
          <a:sx n="59" d="100"/>
          <a:sy n="59" d="100"/>
        </p:scale>
        <p:origin x="2646"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tableStyles" Target="tableStyle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A9E89D43-7423-4484-A679-475DB66093A6}" type="datetimeFigureOut">
              <a:rPr lang="sv-SE" smtClean="0"/>
              <a:t>2025-04-29</a:t>
            </a:fld>
            <a:endParaRPr lang="sv-SE"/>
          </a:p>
        </p:txBody>
      </p:sp>
      <p:sp>
        <p:nvSpPr>
          <p:cNvPr id="4" name="Platshållare för bildobjekt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59F74304-E2B7-4CCB-8641-1E5F39CB5364}" type="slidenum">
              <a:rPr lang="sv-SE" smtClean="0"/>
              <a:t>‹#›</a:t>
            </a:fld>
            <a:endParaRPr lang="sv-SE"/>
          </a:p>
        </p:txBody>
      </p:sp>
    </p:spTree>
    <p:extLst>
      <p:ext uri="{BB962C8B-B14F-4D97-AF65-F5344CB8AC3E}">
        <p14:creationId xmlns:p14="http://schemas.microsoft.com/office/powerpoint/2010/main" val="26156975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59F74304-E2B7-4CCB-8641-1E5F39CB5364}" type="slidenum">
              <a:rPr lang="sv-SE" smtClean="0"/>
              <a:t>1</a:t>
            </a:fld>
            <a:endParaRPr lang="sv-SE"/>
          </a:p>
        </p:txBody>
      </p:sp>
    </p:spTree>
    <p:extLst>
      <p:ext uri="{BB962C8B-B14F-4D97-AF65-F5344CB8AC3E}">
        <p14:creationId xmlns:p14="http://schemas.microsoft.com/office/powerpoint/2010/main" val="18007669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6000"/>
              </a:lnSpc>
              <a:spcAft>
                <a:spcPts val="1875"/>
              </a:spcAft>
            </a:pPr>
            <a:r>
              <a:rPr lang="sv-SE" sz="1200" b="1" dirty="0">
                <a:solidFill>
                  <a:srgbClr val="1E1E1E"/>
                </a:solidFill>
                <a:effectLst/>
                <a:latin typeface="+mn-lt"/>
                <a:ea typeface="Times New Roman" panose="02020603050405020304" pitchFamily="18" charset="0"/>
                <a:cs typeface="Times New Roman" panose="02020603050405020304" pitchFamily="18" charset="0"/>
              </a:rPr>
              <a:t>B: </a:t>
            </a:r>
            <a:r>
              <a:rPr lang="sv-SE" sz="1200" dirty="0">
                <a:solidFill>
                  <a:srgbClr val="1E1E1E"/>
                </a:solidFill>
                <a:effectLst/>
                <a:latin typeface="+mn-lt"/>
                <a:ea typeface="Times New Roman" panose="02020603050405020304" pitchFamily="18" charset="0"/>
                <a:cs typeface="Times New Roman" panose="02020603050405020304" pitchFamily="18" charset="0"/>
              </a:rPr>
              <a:t>Hej och välkomna! </a:t>
            </a:r>
            <a:endParaRPr lang="sv-SE" sz="1200" dirty="0">
              <a:effectLst/>
              <a:latin typeface="+mn-lt"/>
              <a:ea typeface="Aptos" panose="020B0004020202020204" pitchFamily="34" charset="0"/>
              <a:cs typeface="Times New Roman" panose="02020603050405020304" pitchFamily="18" charset="0"/>
            </a:endParaRPr>
          </a:p>
          <a:p>
            <a:pPr>
              <a:lnSpc>
                <a:spcPct val="106000"/>
              </a:lnSpc>
              <a:spcAft>
                <a:spcPts val="1875"/>
              </a:spcAft>
            </a:pPr>
            <a:r>
              <a:rPr lang="sv-SE" sz="1200" dirty="0">
                <a:solidFill>
                  <a:srgbClr val="1E1E1E"/>
                </a:solidFill>
                <a:effectLst/>
                <a:latin typeface="+mn-lt"/>
                <a:ea typeface="Times New Roman" panose="02020603050405020304" pitchFamily="18" charset="0"/>
                <a:cs typeface="Times New Roman" panose="02020603050405020304" pitchFamily="18" charset="0"/>
              </a:rPr>
              <a:t>Vi heter Bonnie Friedh och Janina Fryckholm, och vi arbetar med Barns Rätt som Anhöriga på Stiftelsen Allmänna Barnhuset.</a:t>
            </a:r>
          </a:p>
          <a:p>
            <a:pPr>
              <a:lnSpc>
                <a:spcPct val="106000"/>
              </a:lnSpc>
              <a:spcAft>
                <a:spcPts val="1875"/>
              </a:spcAft>
            </a:pPr>
            <a:r>
              <a:rPr lang="sv-SE" sz="1200" dirty="0">
                <a:solidFill>
                  <a:srgbClr val="1E1E1E"/>
                </a:solidFill>
                <a:effectLst/>
                <a:latin typeface="+mn-lt"/>
                <a:ea typeface="Times New Roman" panose="02020603050405020304" pitchFamily="18" charset="0"/>
                <a:cs typeface="Times New Roman" panose="02020603050405020304" pitchFamily="18" charset="0"/>
              </a:rPr>
              <a:t>I dokument och planering som rör barn och rättigheter så förekommer ofta uttryck såsom: </a:t>
            </a:r>
            <a:endParaRPr lang="sv-SE" sz="1200" dirty="0">
              <a:effectLst/>
              <a:latin typeface="+mn-lt"/>
              <a:ea typeface="Aptos" panose="020B0004020202020204" pitchFamily="34" charset="0"/>
              <a:cs typeface="Times New Roman" panose="02020603050405020304" pitchFamily="18" charset="0"/>
            </a:endParaRPr>
          </a:p>
          <a:p>
            <a:pPr marL="342900" lvl="0" indent="-342900">
              <a:lnSpc>
                <a:spcPct val="107000"/>
              </a:lnSpc>
              <a:spcAft>
                <a:spcPts val="1875"/>
              </a:spcAft>
              <a:buFont typeface="Symbol" panose="05050102010706020507" pitchFamily="18" charset="2"/>
              <a:buChar char=""/>
            </a:pPr>
            <a:r>
              <a:rPr lang="sv-SE" sz="1200" dirty="0">
                <a:solidFill>
                  <a:srgbClr val="1E1E1E"/>
                </a:solidFill>
                <a:effectLst/>
                <a:latin typeface="+mn-lt"/>
                <a:ea typeface="Times New Roman" panose="02020603050405020304" pitchFamily="18" charset="0"/>
                <a:cs typeface="Times New Roman" panose="02020603050405020304" pitchFamily="18" charset="0"/>
              </a:rPr>
              <a:t>”Se barnet som en rättighetsbärare”</a:t>
            </a:r>
            <a:endParaRPr lang="sv-SE" sz="1200" dirty="0">
              <a:effectLst/>
              <a:latin typeface="+mn-lt"/>
              <a:ea typeface="Aptos" panose="020B0004020202020204" pitchFamily="34" charset="0"/>
              <a:cs typeface="Times New Roman" panose="02020603050405020304" pitchFamily="18" charset="0"/>
            </a:endParaRPr>
          </a:p>
          <a:p>
            <a:pPr marL="342900" lvl="0" indent="-342900">
              <a:lnSpc>
                <a:spcPct val="107000"/>
              </a:lnSpc>
              <a:spcAft>
                <a:spcPts val="1875"/>
              </a:spcAft>
              <a:buFont typeface="Symbol" panose="05050102010706020507" pitchFamily="18" charset="2"/>
              <a:buChar char=""/>
            </a:pPr>
            <a:r>
              <a:rPr lang="sv-SE" sz="1200" dirty="0">
                <a:solidFill>
                  <a:srgbClr val="1E1E1E"/>
                </a:solidFill>
                <a:effectLst/>
                <a:latin typeface="+mn-lt"/>
                <a:ea typeface="Times New Roman" panose="02020603050405020304" pitchFamily="18" charset="0"/>
                <a:cs typeface="Times New Roman" panose="02020603050405020304" pitchFamily="18" charset="0"/>
              </a:rPr>
              <a:t>”Barnets rättigheter är centralt” </a:t>
            </a:r>
            <a:endParaRPr lang="sv-SE" sz="1200" dirty="0">
              <a:effectLst/>
              <a:latin typeface="+mn-lt"/>
              <a:ea typeface="Aptos" panose="020B0004020202020204" pitchFamily="34" charset="0"/>
              <a:cs typeface="Times New Roman" panose="02020603050405020304" pitchFamily="18" charset="0"/>
            </a:endParaRPr>
          </a:p>
          <a:p>
            <a:pPr marL="342900" lvl="0" indent="-342900">
              <a:lnSpc>
                <a:spcPct val="107000"/>
              </a:lnSpc>
              <a:spcAft>
                <a:spcPts val="1875"/>
              </a:spcAft>
              <a:buFont typeface="Symbol" panose="05050102010706020507" pitchFamily="18" charset="2"/>
              <a:buChar char=""/>
            </a:pPr>
            <a:r>
              <a:rPr lang="sv-SE" sz="1200" dirty="0">
                <a:solidFill>
                  <a:srgbClr val="1E1E1E"/>
                </a:solidFill>
                <a:effectLst/>
                <a:latin typeface="+mn-lt"/>
                <a:ea typeface="Times New Roman" panose="02020603050405020304" pitchFamily="18" charset="0"/>
                <a:cs typeface="Times New Roman" panose="02020603050405020304" pitchFamily="18" charset="0"/>
              </a:rPr>
              <a:t>”Barnet ska få kännedom om sina rättigheter”</a:t>
            </a:r>
          </a:p>
          <a:p>
            <a:pPr>
              <a:lnSpc>
                <a:spcPct val="106000"/>
              </a:lnSpc>
              <a:spcAft>
                <a:spcPts val="1875"/>
              </a:spcAft>
            </a:pPr>
            <a:r>
              <a:rPr lang="sv-SE" sz="1200" dirty="0">
                <a:solidFill>
                  <a:srgbClr val="1E1E1E"/>
                </a:solidFill>
                <a:effectLst/>
                <a:latin typeface="+mn-lt"/>
                <a:ea typeface="Times New Roman" panose="02020603050405020304" pitchFamily="18" charset="0"/>
                <a:cs typeface="Times New Roman" panose="02020603050405020304" pitchFamily="18" charset="0"/>
              </a:rPr>
              <a:t>Det låter fint och stärkande, eller hur? Inte minst är det sådant som vi själva ofta hasplar ur oss. Men om vi ska vara ärliga, vad betyder det egentligen i praktiken? Hur gör vi rättigheter konkreta och </a:t>
            </a:r>
            <a:r>
              <a:rPr lang="sv-SE" sz="1200" dirty="0" err="1">
                <a:solidFill>
                  <a:srgbClr val="1E1E1E"/>
                </a:solidFill>
                <a:effectLst/>
                <a:latin typeface="+mn-lt"/>
                <a:ea typeface="Times New Roman" panose="02020603050405020304" pitchFamily="18" charset="0"/>
                <a:cs typeface="Times New Roman" panose="02020603050405020304" pitchFamily="18" charset="0"/>
              </a:rPr>
              <a:t>pratbara</a:t>
            </a:r>
            <a:r>
              <a:rPr lang="sv-SE" sz="1200" dirty="0">
                <a:solidFill>
                  <a:srgbClr val="1E1E1E"/>
                </a:solidFill>
                <a:effectLst/>
                <a:latin typeface="+mn-lt"/>
                <a:ea typeface="Times New Roman" panose="02020603050405020304" pitchFamily="18" charset="0"/>
                <a:cs typeface="Times New Roman" panose="02020603050405020304" pitchFamily="18" charset="0"/>
              </a:rPr>
              <a:t> för barn? Och varför är det så viktigt att vi för en dialog med barn om rättigheter? </a:t>
            </a:r>
          </a:p>
          <a:p>
            <a:pPr>
              <a:lnSpc>
                <a:spcPct val="106000"/>
              </a:lnSpc>
              <a:spcAft>
                <a:spcPts val="1875"/>
              </a:spcAft>
            </a:pPr>
            <a:r>
              <a:rPr lang="sv-SE" sz="1200" dirty="0">
                <a:solidFill>
                  <a:srgbClr val="1E1E1E"/>
                </a:solidFill>
                <a:effectLst/>
                <a:latin typeface="+mn-lt"/>
                <a:ea typeface="Times New Roman" panose="02020603050405020304" pitchFamily="18" charset="0"/>
                <a:cs typeface="Times New Roman" panose="02020603050405020304" pitchFamily="18" charset="0"/>
              </a:rPr>
              <a:t>Det är precis det vi ska utforska tillsammans idag!</a:t>
            </a:r>
          </a:p>
          <a:p>
            <a:pPr>
              <a:lnSpc>
                <a:spcPct val="106000"/>
              </a:lnSpc>
              <a:spcAft>
                <a:spcPts val="1875"/>
              </a:spcAft>
            </a:pPr>
            <a:endParaRPr lang="sv-SE" sz="1200" dirty="0">
              <a:effectLst/>
              <a:latin typeface="+mn-lt"/>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6000"/>
              </a:lnSpc>
              <a:spcBef>
                <a:spcPts val="0"/>
              </a:spcBef>
              <a:spcAft>
                <a:spcPts val="1875"/>
              </a:spcAft>
              <a:buClrTx/>
              <a:buSzTx/>
              <a:buFontTx/>
              <a:buNone/>
              <a:tabLst/>
              <a:defRPr/>
            </a:pPr>
            <a:r>
              <a:rPr lang="sv-SE" sz="1200" dirty="0">
                <a:solidFill>
                  <a:srgbClr val="1E1E1E"/>
                </a:solidFill>
                <a:effectLst/>
                <a:latin typeface="+mn-lt"/>
                <a:ea typeface="Times New Roman" panose="02020603050405020304" pitchFamily="18" charset="0"/>
                <a:cs typeface="Times New Roman" panose="02020603050405020304" pitchFamily="18" charset="0"/>
              </a:rPr>
              <a:t>Så vad menar vi då när vi säger rättighetsbaserad dialog?</a:t>
            </a:r>
            <a:r>
              <a:rPr lang="sv-SE" sz="1200" dirty="0">
                <a:effectLst/>
                <a:latin typeface="+mn-lt"/>
                <a:ea typeface="Aptos" panose="020B0004020202020204" pitchFamily="34" charset="0"/>
                <a:cs typeface="Times New Roman" panose="02020603050405020304" pitchFamily="18" charset="0"/>
              </a:rPr>
              <a:t> </a:t>
            </a:r>
          </a:p>
          <a:p>
            <a:pPr>
              <a:lnSpc>
                <a:spcPct val="106000"/>
              </a:lnSpc>
              <a:spcAft>
                <a:spcPts val="1875"/>
              </a:spcAft>
            </a:pPr>
            <a:r>
              <a:rPr lang="sv-SE" sz="1200" b="1" dirty="0">
                <a:solidFill>
                  <a:srgbClr val="1E1E1E"/>
                </a:solidFill>
                <a:effectLst/>
                <a:latin typeface="+mn-lt"/>
                <a:ea typeface="Times New Roman" panose="02020603050405020304" pitchFamily="18" charset="0"/>
                <a:cs typeface="Times New Roman" panose="02020603050405020304" pitchFamily="18" charset="0"/>
              </a:rPr>
              <a:t>J: </a:t>
            </a:r>
            <a:r>
              <a:rPr lang="sv-SE" sz="1200" dirty="0">
                <a:solidFill>
                  <a:srgbClr val="1E1E1E"/>
                </a:solidFill>
                <a:effectLst/>
                <a:latin typeface="+mn-lt"/>
                <a:ea typeface="Times New Roman" panose="02020603050405020304" pitchFamily="18" charset="0"/>
                <a:cs typeface="Times New Roman" panose="02020603050405020304" pitchFamily="18" charset="0"/>
              </a:rPr>
              <a:t>För att barn ska kunna utkräva sina rättigheter och stärkas som rättighetsbärare så behöver de först och främst känna till sina rättigheter. </a:t>
            </a:r>
          </a:p>
          <a:p>
            <a:pPr>
              <a:lnSpc>
                <a:spcPct val="106000"/>
              </a:lnSpc>
              <a:spcAft>
                <a:spcPts val="1875"/>
              </a:spcAft>
            </a:pPr>
            <a:r>
              <a:rPr lang="sv-SE" sz="1200" dirty="0">
                <a:solidFill>
                  <a:srgbClr val="1E1E1E"/>
                </a:solidFill>
                <a:effectLst/>
                <a:latin typeface="+mn-lt"/>
                <a:ea typeface="Times New Roman" panose="02020603050405020304" pitchFamily="18" charset="0"/>
                <a:cs typeface="Times New Roman" panose="02020603050405020304" pitchFamily="18" charset="0"/>
              </a:rPr>
              <a:t>Idag arbetar förskolor och skolor i varierande grad med barnkonventionen och barns rättigheter.</a:t>
            </a:r>
            <a:endParaRPr lang="sv-SE" sz="1200" dirty="0">
              <a:effectLst/>
              <a:latin typeface="+mn-lt"/>
              <a:ea typeface="Aptos" panose="020B0004020202020204" pitchFamily="34" charset="0"/>
              <a:cs typeface="Times New Roman" panose="02020603050405020304" pitchFamily="18" charset="0"/>
            </a:endParaRPr>
          </a:p>
          <a:p>
            <a:pPr>
              <a:lnSpc>
                <a:spcPct val="106000"/>
              </a:lnSpc>
              <a:spcAft>
                <a:spcPts val="1875"/>
              </a:spcAft>
            </a:pPr>
            <a:r>
              <a:rPr lang="sv-SE" sz="1200" dirty="0">
                <a:solidFill>
                  <a:srgbClr val="1E1E1E"/>
                </a:solidFill>
                <a:effectLst/>
                <a:latin typeface="+mn-lt"/>
                <a:ea typeface="Times New Roman" panose="02020603050405020304" pitchFamily="18" charset="0"/>
                <a:cs typeface="Times New Roman" panose="02020603050405020304" pitchFamily="18" charset="0"/>
              </a:rPr>
              <a:t>Men att bara prata om rättigheter på ett generellt plan räcker inte. Det kan vara svårt för ett barn att ta till sig att rättigheterna faktiskt gäller just dem om de beskrivs generellt eller utifrån perspektiv som inte känns aktuella för just det barnet. Därför bör utgångspunkten i dialogen om rättigheter alltid vara barnets eget liv och situation – oavsett ålder.</a:t>
            </a:r>
            <a:endParaRPr lang="sv-SE" sz="1200" dirty="0">
              <a:effectLst/>
              <a:latin typeface="+mn-lt"/>
              <a:ea typeface="Aptos" panose="020B0004020202020204" pitchFamily="34" charset="0"/>
              <a:cs typeface="Times New Roman" panose="02020603050405020304" pitchFamily="18" charset="0"/>
            </a:endParaRPr>
          </a:p>
          <a:p>
            <a:endParaRPr lang="sv-SE" dirty="0"/>
          </a:p>
        </p:txBody>
      </p:sp>
      <p:sp>
        <p:nvSpPr>
          <p:cNvPr id="4" name="Platshållare för bildnummer 3"/>
          <p:cNvSpPr>
            <a:spLocks noGrp="1"/>
          </p:cNvSpPr>
          <p:nvPr>
            <p:ph type="sldNum" sz="quarter" idx="5"/>
          </p:nvPr>
        </p:nvSpPr>
        <p:spPr/>
        <p:txBody>
          <a:bodyPr/>
          <a:lstStyle/>
          <a:p>
            <a:fld id="{59F74304-E2B7-4CCB-8641-1E5F39CB5364}" type="slidenum">
              <a:rPr lang="sv-SE" smtClean="0"/>
              <a:t>2</a:t>
            </a:fld>
            <a:endParaRPr lang="sv-SE"/>
          </a:p>
        </p:txBody>
      </p:sp>
    </p:spTree>
    <p:extLst>
      <p:ext uri="{BB962C8B-B14F-4D97-AF65-F5344CB8AC3E}">
        <p14:creationId xmlns:p14="http://schemas.microsoft.com/office/powerpoint/2010/main" val="14791449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6000"/>
              </a:lnSpc>
              <a:spcAft>
                <a:spcPts val="800"/>
              </a:spcAft>
            </a:pPr>
            <a:r>
              <a:rPr lang="sv-SE" sz="1200" b="1" dirty="0">
                <a:effectLst/>
                <a:latin typeface="+mn-lt"/>
                <a:ea typeface="Aptos" panose="020B0004020202020204" pitchFamily="34" charset="0"/>
                <a:cs typeface="Times New Roman" panose="02020603050405020304" pitchFamily="18" charset="0"/>
              </a:rPr>
              <a:t>J: </a:t>
            </a:r>
            <a:r>
              <a:rPr lang="sv-SE" sz="1200" dirty="0">
                <a:effectLst/>
                <a:latin typeface="+mn-lt"/>
                <a:ea typeface="Aptos" panose="020B0004020202020204" pitchFamily="34" charset="0"/>
                <a:cs typeface="Times New Roman" panose="02020603050405020304" pitchFamily="18" charset="0"/>
              </a:rPr>
              <a:t>Den här filmen är alltså en introduktion för barnet när barnet erbjuds BRA-samtal. Vi har även en annan film, med kaninen som ni ser i bild, när vi introducerar BRA-samtal för barn 3-6 år. Nu tänkte jag berätta lite om den övergripande ansatsen till den rättighetsbaserade dialog som BRA-samtal syftar till. </a:t>
            </a:r>
          </a:p>
          <a:p>
            <a:pPr>
              <a:lnSpc>
                <a:spcPct val="106000"/>
              </a:lnSpc>
              <a:spcAft>
                <a:spcPts val="800"/>
              </a:spcAft>
            </a:pPr>
            <a:endParaRPr lang="sv-SE" sz="1200" dirty="0">
              <a:effectLst/>
              <a:latin typeface="+mn-lt"/>
              <a:ea typeface="Aptos" panose="020B0004020202020204" pitchFamily="34" charset="0"/>
              <a:cs typeface="Times New Roman" panose="02020603050405020304" pitchFamily="18" charset="0"/>
            </a:endParaRPr>
          </a:p>
          <a:p>
            <a:pPr>
              <a:lnSpc>
                <a:spcPct val="106000"/>
              </a:lnSpc>
              <a:spcAft>
                <a:spcPts val="800"/>
              </a:spcAft>
            </a:pPr>
            <a:r>
              <a:rPr lang="sv-SE" sz="1200" dirty="0">
                <a:effectLst/>
                <a:latin typeface="+mn-lt"/>
                <a:ea typeface="Aptos" panose="020B0004020202020204" pitchFamily="34" charset="0"/>
                <a:cs typeface="Times New Roman" panose="02020603050405020304" pitchFamily="18" charset="0"/>
              </a:rPr>
              <a:t>Redan när ett barn bjuds in till ett BRA-samtal så etableras rättigheterna som ingång både för barn och förälder. Samtalet presenteras som en rättighet för barnet och som ni ser på bilden så finns också ett antal rättigheter på den broschyr som barnet och föräldern får. </a:t>
            </a:r>
          </a:p>
          <a:p>
            <a:pPr>
              <a:lnSpc>
                <a:spcPct val="106000"/>
              </a:lnSpc>
              <a:spcAft>
                <a:spcPts val="800"/>
              </a:spcAft>
            </a:pPr>
            <a:r>
              <a:rPr lang="sv-SE" sz="1200" dirty="0">
                <a:effectLst/>
                <a:latin typeface="+mn-lt"/>
                <a:ea typeface="Aptos" panose="020B0004020202020204" pitchFamily="34" charset="0"/>
                <a:cs typeface="Times New Roman" panose="02020603050405020304" pitchFamily="18" charset="0"/>
              </a:rPr>
              <a:t>Rättigheterna genomsyrar sedan hela samtalet. </a:t>
            </a:r>
          </a:p>
          <a:p>
            <a:pPr>
              <a:lnSpc>
                <a:spcPct val="106000"/>
              </a:lnSpc>
              <a:spcAft>
                <a:spcPts val="800"/>
              </a:spcAft>
            </a:pPr>
            <a:endParaRPr lang="sv-SE" sz="1200" dirty="0">
              <a:effectLst/>
              <a:latin typeface="+mn-lt"/>
              <a:ea typeface="Aptos" panose="020B0004020202020204" pitchFamily="34" charset="0"/>
              <a:cs typeface="Times New Roman" panose="02020603050405020304" pitchFamily="18" charset="0"/>
            </a:endParaRPr>
          </a:p>
          <a:p>
            <a:pPr>
              <a:lnSpc>
                <a:spcPct val="106000"/>
              </a:lnSpc>
              <a:spcAft>
                <a:spcPts val="800"/>
              </a:spcAft>
            </a:pPr>
            <a:r>
              <a:rPr lang="sv-SE" sz="1200" dirty="0">
                <a:effectLst/>
                <a:latin typeface="+mn-lt"/>
                <a:ea typeface="Aptos" panose="020B0004020202020204" pitchFamily="34" charset="0"/>
                <a:cs typeface="Times New Roman" panose="02020603050405020304" pitchFamily="18" charset="0"/>
              </a:rPr>
              <a:t>Två delar i modellen har därför fått namnen ”Rätt att veta” och ”Rätt att må bra”.</a:t>
            </a:r>
          </a:p>
          <a:p>
            <a:pPr>
              <a:lnSpc>
                <a:spcPct val="106000"/>
              </a:lnSpc>
              <a:spcAft>
                <a:spcPts val="800"/>
              </a:spcAft>
            </a:pPr>
            <a:r>
              <a:rPr lang="sv-SE" sz="1200" dirty="0">
                <a:effectLst/>
                <a:latin typeface="+mn-lt"/>
                <a:ea typeface="Aptos" panose="020B0004020202020204" pitchFamily="34" charset="0"/>
                <a:cs typeface="Times New Roman" panose="02020603050405020304" pitchFamily="18" charset="0"/>
              </a:rPr>
              <a:t>En fråga vi ofta får under utbildningar i BRA-samtal är hur vi ska förklara vissa av rättigheterna för barn. Men här vill vi vända på perspektivet. I stället för att börja med att ge en färdig förklaring, föreslår vi att vi först utforskar hur barnet själv tolkar rättigheterna:</a:t>
            </a:r>
          </a:p>
          <a:p>
            <a:pPr>
              <a:lnSpc>
                <a:spcPct val="106000"/>
              </a:lnSpc>
              <a:spcAft>
                <a:spcPts val="800"/>
              </a:spcAft>
            </a:pPr>
            <a:r>
              <a:rPr lang="sv-SE" sz="1200" dirty="0">
                <a:effectLst/>
                <a:latin typeface="+mn-lt"/>
                <a:ea typeface="Aptos" panose="020B0004020202020204" pitchFamily="34" charset="0"/>
                <a:cs typeface="Times New Roman" panose="02020603050405020304" pitchFamily="18" charset="0"/>
              </a:rPr>
              <a:t> </a:t>
            </a:r>
          </a:p>
          <a:p>
            <a:pPr>
              <a:lnSpc>
                <a:spcPct val="106000"/>
              </a:lnSpc>
              <a:spcAft>
                <a:spcPts val="800"/>
              </a:spcAft>
            </a:pPr>
            <a:r>
              <a:rPr lang="sv-SE" sz="1200" dirty="0">
                <a:effectLst/>
                <a:latin typeface="+mn-lt"/>
                <a:ea typeface="Aptos" panose="020B0004020202020204" pitchFamily="34" charset="0"/>
                <a:cs typeface="Times New Roman" panose="02020603050405020304" pitchFamily="18" charset="0"/>
              </a:rPr>
              <a:t>”Här står det att du har rätt att må bra – vad betyder det för dig?”</a:t>
            </a:r>
          </a:p>
          <a:p>
            <a:pPr>
              <a:lnSpc>
                <a:spcPct val="106000"/>
              </a:lnSpc>
              <a:spcAft>
                <a:spcPts val="800"/>
              </a:spcAft>
            </a:pPr>
            <a:r>
              <a:rPr lang="sv-SE" sz="1200" dirty="0">
                <a:effectLst/>
                <a:latin typeface="+mn-lt"/>
                <a:ea typeface="Aptos" panose="020B0004020202020204" pitchFamily="34" charset="0"/>
                <a:cs typeface="Times New Roman" panose="02020603050405020304" pitchFamily="18" charset="0"/>
              </a:rPr>
              <a:t> </a:t>
            </a:r>
          </a:p>
          <a:p>
            <a:endParaRPr lang="sv-SE" b="1" dirty="0"/>
          </a:p>
        </p:txBody>
      </p:sp>
      <p:sp>
        <p:nvSpPr>
          <p:cNvPr id="4" name="Platshållare för bildnummer 3"/>
          <p:cNvSpPr>
            <a:spLocks noGrp="1"/>
          </p:cNvSpPr>
          <p:nvPr>
            <p:ph type="sldNum" sz="quarter" idx="5"/>
          </p:nvPr>
        </p:nvSpPr>
        <p:spPr/>
        <p:txBody>
          <a:bodyPr/>
          <a:lstStyle/>
          <a:p>
            <a:fld id="{56DCA966-BB6F-B340-8CF4-53E47198311E}" type="slidenum">
              <a:rPr lang="sv-SE" smtClean="0"/>
              <a:pPr/>
              <a:t>3</a:t>
            </a:fld>
            <a:endParaRPr lang="sv-SE"/>
          </a:p>
        </p:txBody>
      </p:sp>
    </p:spTree>
    <p:extLst>
      <p:ext uri="{BB962C8B-B14F-4D97-AF65-F5344CB8AC3E}">
        <p14:creationId xmlns:p14="http://schemas.microsoft.com/office/powerpoint/2010/main" val="5973837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85000" lnSpcReduction="20000"/>
          </a:bodyPr>
          <a:lstStyle/>
          <a:p>
            <a:pPr>
              <a:lnSpc>
                <a:spcPct val="106000"/>
              </a:lnSpc>
              <a:spcAft>
                <a:spcPts val="800"/>
              </a:spcAft>
            </a:pPr>
            <a:r>
              <a:rPr lang="sv-SE" sz="1200" b="1" dirty="0">
                <a:effectLst/>
                <a:latin typeface="+mn-lt"/>
                <a:ea typeface="Aptos" panose="020B0004020202020204" pitchFamily="34" charset="0"/>
                <a:cs typeface="Times New Roman" panose="02020603050405020304" pitchFamily="18" charset="0"/>
              </a:rPr>
              <a:t>B: </a:t>
            </a:r>
            <a:r>
              <a:rPr lang="sv-SE" sz="1200" dirty="0">
                <a:effectLst/>
                <a:latin typeface="+mn-lt"/>
                <a:ea typeface="Aptos" panose="020B0004020202020204" pitchFamily="34" charset="0"/>
                <a:cs typeface="Times New Roman" panose="02020603050405020304" pitchFamily="18" charset="0"/>
              </a:rPr>
              <a:t>I ett nästa steg handlar det om att koppla det barnet tar upp och vill prata om till deras rättigheter. Det gör vi genom att lyssna in barnets egna funderingar och koppla dem till vad de har rätt till.</a:t>
            </a:r>
          </a:p>
          <a:p>
            <a:pPr>
              <a:lnSpc>
                <a:spcPct val="106000"/>
              </a:lnSpc>
              <a:spcAft>
                <a:spcPts val="800"/>
              </a:spcAft>
            </a:pPr>
            <a:r>
              <a:rPr lang="sv-SE" sz="1200" dirty="0">
                <a:effectLst/>
                <a:latin typeface="+mn-lt"/>
                <a:ea typeface="Aptos" panose="020B0004020202020204" pitchFamily="34" charset="0"/>
                <a:cs typeface="Times New Roman" panose="02020603050405020304" pitchFamily="18" charset="0"/>
              </a:rPr>
              <a:t> </a:t>
            </a:r>
          </a:p>
          <a:p>
            <a:pPr>
              <a:lnSpc>
                <a:spcPct val="106000"/>
              </a:lnSpc>
              <a:spcAft>
                <a:spcPts val="800"/>
              </a:spcAft>
            </a:pPr>
            <a:r>
              <a:rPr lang="sv-SE" sz="1200" dirty="0">
                <a:effectLst/>
                <a:latin typeface="+mn-lt"/>
                <a:ea typeface="Aptos" panose="020B0004020202020204" pitchFamily="34" charset="0"/>
                <a:cs typeface="Times New Roman" panose="02020603050405020304" pitchFamily="18" charset="0"/>
              </a:rPr>
              <a:t>Ett exempel på detta är något ett barn uttryckte under ett BRA-samtal:</a:t>
            </a:r>
          </a:p>
          <a:p>
            <a:pPr>
              <a:lnSpc>
                <a:spcPct val="106000"/>
              </a:lnSpc>
              <a:spcAft>
                <a:spcPts val="800"/>
              </a:spcAft>
            </a:pPr>
            <a:r>
              <a:rPr lang="sv-SE" sz="1200" dirty="0">
                <a:effectLst/>
                <a:latin typeface="+mn-lt"/>
                <a:ea typeface="Aptos" panose="020B0004020202020204" pitchFamily="34" charset="0"/>
                <a:cs typeface="Times New Roman" panose="02020603050405020304" pitchFamily="18" charset="0"/>
              </a:rPr>
              <a:t> </a:t>
            </a:r>
          </a:p>
          <a:p>
            <a:pPr>
              <a:lnSpc>
                <a:spcPct val="106000"/>
              </a:lnSpc>
              <a:spcAft>
                <a:spcPts val="800"/>
              </a:spcAft>
            </a:pPr>
            <a:r>
              <a:rPr lang="sv-SE" sz="1200" dirty="0">
                <a:effectLst/>
                <a:latin typeface="+mn-lt"/>
                <a:ea typeface="Aptos" panose="020B0004020202020204" pitchFamily="34" charset="0"/>
                <a:cs typeface="Times New Roman" panose="02020603050405020304" pitchFamily="18" charset="0"/>
              </a:rPr>
              <a:t>”Jag undrar vem som ska ta mig till fotbollen nu, det brukade ju pappa göra.”</a:t>
            </a:r>
          </a:p>
          <a:p>
            <a:pPr>
              <a:lnSpc>
                <a:spcPct val="106000"/>
              </a:lnSpc>
              <a:spcAft>
                <a:spcPts val="800"/>
              </a:spcAft>
            </a:pPr>
            <a:endParaRPr lang="sv-SE" sz="1200" dirty="0">
              <a:effectLst/>
              <a:latin typeface="+mn-lt"/>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6000"/>
              </a:lnSpc>
              <a:spcBef>
                <a:spcPts val="0"/>
              </a:spcBef>
              <a:spcAft>
                <a:spcPts val="1875"/>
              </a:spcAft>
              <a:buClrTx/>
              <a:buSzTx/>
              <a:buFontTx/>
              <a:buNone/>
              <a:tabLst/>
              <a:defRPr/>
            </a:pPr>
            <a:r>
              <a:rPr lang="sv-SE" sz="1200" i="1" dirty="0">
                <a:solidFill>
                  <a:srgbClr val="1E1E1E"/>
                </a:solidFill>
                <a:effectLst/>
                <a:latin typeface="+mn-lt"/>
                <a:ea typeface="Times New Roman" panose="02020603050405020304" pitchFamily="18" charset="0"/>
                <a:cs typeface="Times New Roman" panose="02020603050405020304" pitchFamily="18" charset="0"/>
              </a:rPr>
              <a:t>Det här går att koppla till många rättigheter – vad tänker du på för rättigheter när du hör det här? </a:t>
            </a:r>
            <a:r>
              <a:rPr lang="sv-SE" sz="1200" i="0" dirty="0">
                <a:solidFill>
                  <a:srgbClr val="000000"/>
                </a:solidFill>
                <a:effectLst/>
                <a:latin typeface="+mn-lt"/>
                <a:ea typeface="Times New Roman" panose="02020603050405020304" pitchFamily="18" charset="0"/>
                <a:cs typeface="Times New Roman" panose="02020603050405020304" pitchFamily="18" charset="0"/>
              </a:rPr>
              <a:t>P</a:t>
            </a:r>
            <a:r>
              <a:rPr lang="sv-SE" sz="1200" dirty="0">
                <a:effectLst/>
                <a:latin typeface="+mn-lt"/>
                <a:ea typeface="Aptos" panose="020B0004020202020204" pitchFamily="34" charset="0"/>
                <a:cs typeface="Times New Roman" panose="02020603050405020304" pitchFamily="18" charset="0"/>
              </a:rPr>
              <a:t>rata kort med din granne.</a:t>
            </a:r>
          </a:p>
          <a:p>
            <a:pPr>
              <a:lnSpc>
                <a:spcPct val="106000"/>
              </a:lnSpc>
              <a:spcAft>
                <a:spcPts val="1875"/>
              </a:spcAft>
            </a:pPr>
            <a:endParaRPr lang="sv-SE" sz="1200" dirty="0">
              <a:effectLst/>
              <a:latin typeface="+mn-lt"/>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6000"/>
              </a:lnSpc>
              <a:spcBef>
                <a:spcPts val="0"/>
              </a:spcBef>
              <a:spcAft>
                <a:spcPts val="1875"/>
              </a:spcAft>
              <a:buClrTx/>
              <a:buSzTx/>
              <a:buFontTx/>
              <a:buNone/>
              <a:tabLst/>
              <a:defRPr/>
            </a:pPr>
            <a:r>
              <a:rPr lang="sv-SE" sz="1200" dirty="0">
                <a:solidFill>
                  <a:srgbClr val="000000"/>
                </a:solidFill>
                <a:effectLst/>
                <a:latin typeface="+mn-lt"/>
                <a:ea typeface="Aptos" panose="020B0004020202020204" pitchFamily="34" charset="0"/>
                <a:cs typeface="Times New Roman" panose="02020603050405020304" pitchFamily="18" charset="0"/>
              </a:rPr>
              <a:t>Just det här som ni är inne på nu, är det som vi kan använda i den rättighetsbaserade dialogen. I ett BRA-samtal kan det då till exempel låta så här ”Det förstår jag att du undrar. Du har rätt att fortsätta med fotbollen och göra sånt du gillar, även fast pappa är sjuk. Ska vi skriva din fråga här, så vi kommer ihåg den?”. Genom att lyfta rättigheter på ett konkret sätt hjälper vi barnet att förstå vad de har rätt till, och det kan då bli en utgångspunkt för vidare samtal. Då kan barnet få </a:t>
            </a:r>
            <a:r>
              <a:rPr lang="sv-SE" sz="1200" dirty="0">
                <a:effectLst/>
                <a:latin typeface="+mn-lt"/>
                <a:ea typeface="Aptos" panose="020B0004020202020204" pitchFamily="34" charset="0"/>
                <a:cs typeface="Times New Roman" panose="02020603050405020304" pitchFamily="18" charset="0"/>
              </a:rPr>
              <a:t>en direkt koppling mellan sina rättigheter och sin egen livssituation. Det gör det också enklare att använda rättigheterna som verktyg för att förändra sådant som inte fungerar och kan öka barnets egenmakt. </a:t>
            </a:r>
          </a:p>
          <a:p>
            <a:pPr>
              <a:lnSpc>
                <a:spcPct val="106000"/>
              </a:lnSpc>
              <a:spcAft>
                <a:spcPts val="1875"/>
              </a:spcAft>
            </a:pPr>
            <a:endParaRPr lang="sv-SE" sz="1200" dirty="0">
              <a:solidFill>
                <a:srgbClr val="000000"/>
              </a:solidFill>
              <a:effectLst/>
              <a:latin typeface="+mn-lt"/>
              <a:ea typeface="Aptos" panose="020B0004020202020204" pitchFamily="34" charset="0"/>
              <a:cs typeface="Times New Roman" panose="02020603050405020304" pitchFamily="18" charset="0"/>
            </a:endParaRPr>
          </a:p>
          <a:p>
            <a:endParaRPr lang="sv-SE" sz="1200" baseline="0" dirty="0">
              <a:latin typeface="+mn-lt"/>
            </a:endParaRPr>
          </a:p>
          <a:p>
            <a:endParaRPr lang="sv-SE" sz="1200" baseline="0" dirty="0">
              <a:latin typeface="+mn-lt"/>
            </a:endParaRPr>
          </a:p>
          <a:p>
            <a:endParaRPr lang="sv-SE" sz="1200" baseline="0" dirty="0">
              <a:latin typeface="+mn-lt"/>
            </a:endParaRPr>
          </a:p>
          <a:p>
            <a:pPr marL="115032"/>
            <a:endParaRPr lang="sv-SE" sz="1200" dirty="0">
              <a:latin typeface="+mn-lt"/>
            </a:endParaRPr>
          </a:p>
          <a:p>
            <a:endParaRPr lang="sv-SE" baseline="0"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DCA966-BB6F-B340-8CF4-53E47198311E}"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10446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47500" lnSpcReduction="20000"/>
          </a:bodyPr>
          <a:lstStyle/>
          <a:p>
            <a:pPr>
              <a:lnSpc>
                <a:spcPct val="106000"/>
              </a:lnSpc>
              <a:spcAft>
                <a:spcPts val="800"/>
              </a:spcAft>
            </a:pPr>
            <a:r>
              <a:rPr lang="sv-SE" sz="1200" b="1" dirty="0">
                <a:effectLst/>
                <a:latin typeface="+mn-lt"/>
                <a:ea typeface="Aptos" panose="020B0004020202020204" pitchFamily="34" charset="0"/>
                <a:cs typeface="Times New Roman" panose="02020603050405020304" pitchFamily="18" charset="0"/>
              </a:rPr>
              <a:t>J: </a:t>
            </a:r>
            <a:r>
              <a:rPr lang="sv-SE" sz="1200" dirty="0">
                <a:effectLst/>
                <a:latin typeface="+mn-lt"/>
                <a:ea typeface="Aptos" panose="020B0004020202020204" pitchFamily="34" charset="0"/>
                <a:cs typeface="Times New Roman" panose="02020603050405020304" pitchFamily="18" charset="0"/>
              </a:rPr>
              <a:t>I BRA-samtalen för barn i åldern 3–6 år lägger vi särskilt fokus på att koppla rättigheter till känslor. Samtidigt tydliggör vi vuxnas ansvar – att de ska hjälpa både barnet och den förälder eller syskon som har en svårighet.</a:t>
            </a:r>
          </a:p>
          <a:p>
            <a:pPr>
              <a:lnSpc>
                <a:spcPct val="106000"/>
              </a:lnSpc>
              <a:spcAft>
                <a:spcPts val="800"/>
              </a:spcAft>
            </a:pPr>
            <a:endParaRPr lang="sv-SE" sz="1200" dirty="0">
              <a:effectLst/>
              <a:latin typeface="+mn-lt"/>
              <a:ea typeface="Aptos" panose="020B0004020202020204" pitchFamily="34" charset="0"/>
              <a:cs typeface="Times New Roman" panose="02020603050405020304" pitchFamily="18" charset="0"/>
            </a:endParaRPr>
          </a:p>
          <a:p>
            <a:pPr>
              <a:lnSpc>
                <a:spcPct val="106000"/>
              </a:lnSpc>
              <a:spcAft>
                <a:spcPts val="800"/>
              </a:spcAft>
            </a:pPr>
            <a:r>
              <a:rPr lang="sv-SE" sz="1200" dirty="0">
                <a:effectLst/>
                <a:latin typeface="+mn-lt"/>
                <a:ea typeface="Aptos" panose="020B0004020202020204" pitchFamily="34" charset="0"/>
                <a:cs typeface="Times New Roman" panose="02020603050405020304" pitchFamily="18" charset="0"/>
              </a:rPr>
              <a:t>Som vi nämnde har vi även till de yngre barnen en film, men också en bok, för att introducera samtalen. Och i introduktionen kopplas känslor och rättigheter samman. Bland annat på den här bilden som ni ser:</a:t>
            </a:r>
          </a:p>
          <a:p>
            <a:pPr>
              <a:lnSpc>
                <a:spcPct val="106000"/>
              </a:lnSpc>
              <a:spcAft>
                <a:spcPts val="800"/>
              </a:spcAft>
            </a:pPr>
            <a:r>
              <a:rPr lang="sv-SE" sz="1200" dirty="0">
                <a:effectLst/>
                <a:latin typeface="+mn-lt"/>
                <a:ea typeface="Aptos" panose="020B0004020202020204" pitchFamily="34" charset="0"/>
                <a:cs typeface="Times New Roman" panose="02020603050405020304" pitchFamily="18" charset="0"/>
              </a:rPr>
              <a:t>”Du har rätt att känna alla dina känslor. Vuxna ska lyssna på dig och hjälpa dig när det inte känns bra.”</a:t>
            </a:r>
          </a:p>
          <a:p>
            <a:pPr>
              <a:lnSpc>
                <a:spcPct val="106000"/>
              </a:lnSpc>
              <a:spcAft>
                <a:spcPts val="800"/>
              </a:spcAft>
            </a:pPr>
            <a:endParaRPr lang="sv-SE" sz="1200" dirty="0">
              <a:effectLst/>
              <a:latin typeface="+mn-lt"/>
              <a:ea typeface="Aptos" panose="020B0004020202020204" pitchFamily="34" charset="0"/>
              <a:cs typeface="Times New Roman" panose="02020603050405020304" pitchFamily="18" charset="0"/>
            </a:endParaRPr>
          </a:p>
          <a:p>
            <a:pPr>
              <a:lnSpc>
                <a:spcPct val="106000"/>
              </a:lnSpc>
              <a:spcAft>
                <a:spcPts val="800"/>
              </a:spcAft>
            </a:pPr>
            <a:r>
              <a:rPr lang="sv-SE" sz="1200" dirty="0">
                <a:effectLst/>
                <a:latin typeface="+mn-lt"/>
                <a:ea typeface="Aptos" panose="020B0004020202020204" pitchFamily="34" charset="0"/>
                <a:cs typeface="Times New Roman" panose="02020603050405020304" pitchFamily="18" charset="0"/>
              </a:rPr>
              <a:t>Många barn möter dagligen vuxna som ifrågasätter deras känslouttryck. Ett ledset barn kan få höra ”Det där var väl inget att gråta över”, och ett argt barn kan tillrättavisas med ”Sluta skrika, folk stirrar och det är pinsamt”. </a:t>
            </a:r>
            <a:r>
              <a:rPr lang="sv-SE" sz="1200" dirty="0">
                <a:solidFill>
                  <a:srgbClr val="1E1E1E"/>
                </a:solidFill>
                <a:effectLst/>
                <a:latin typeface="+mn-lt"/>
                <a:ea typeface="Times New Roman" panose="02020603050405020304" pitchFamily="18" charset="0"/>
                <a:cs typeface="Times New Roman" panose="02020603050405020304" pitchFamily="18" charset="0"/>
              </a:rPr>
              <a:t>Det är en del av vardagen för barn att vuxna, eller äldre barn, tillrättavisar och menar att barnets känsloläge är ”fel” i en given situation. </a:t>
            </a:r>
          </a:p>
          <a:p>
            <a:pPr>
              <a:lnSpc>
                <a:spcPct val="106000"/>
              </a:lnSpc>
              <a:spcAft>
                <a:spcPts val="800"/>
              </a:spcAft>
            </a:pPr>
            <a:endParaRPr lang="sv-SE" sz="1200" dirty="0">
              <a:effectLst/>
              <a:latin typeface="+mn-lt"/>
              <a:ea typeface="Aptos" panose="020B0004020202020204" pitchFamily="34" charset="0"/>
              <a:cs typeface="Times New Roman" panose="02020603050405020304" pitchFamily="18" charset="0"/>
            </a:endParaRPr>
          </a:p>
          <a:p>
            <a:pPr>
              <a:lnSpc>
                <a:spcPct val="106000"/>
              </a:lnSpc>
              <a:spcAft>
                <a:spcPts val="800"/>
              </a:spcAft>
            </a:pPr>
            <a:r>
              <a:rPr lang="sv-SE" sz="1200" dirty="0">
                <a:solidFill>
                  <a:srgbClr val="1E1E1E"/>
                </a:solidFill>
                <a:effectLst/>
                <a:latin typeface="+mn-lt"/>
                <a:ea typeface="Times New Roman" panose="02020603050405020304" pitchFamily="18" charset="0"/>
                <a:cs typeface="Times New Roman" panose="02020603050405020304" pitchFamily="18" charset="0"/>
              </a:rPr>
              <a:t>-Hur många är inne har känt att dina känslor varit ”fel” i en situation, räck upp en hand?</a:t>
            </a:r>
            <a:endParaRPr lang="sv-SE" sz="1200" dirty="0">
              <a:effectLst/>
              <a:latin typeface="+mn-lt"/>
              <a:ea typeface="Aptos" panose="020B0004020202020204" pitchFamily="34" charset="0"/>
              <a:cs typeface="Times New Roman" panose="02020603050405020304" pitchFamily="18" charset="0"/>
            </a:endParaRPr>
          </a:p>
          <a:p>
            <a:pPr>
              <a:lnSpc>
                <a:spcPct val="106000"/>
              </a:lnSpc>
              <a:spcAft>
                <a:spcPts val="800"/>
              </a:spcAft>
            </a:pPr>
            <a:r>
              <a:rPr lang="sv-SE" sz="1200" dirty="0">
                <a:effectLst/>
                <a:latin typeface="+mn-lt"/>
                <a:ea typeface="Aptos" panose="020B0004020202020204" pitchFamily="34" charset="0"/>
                <a:cs typeface="Times New Roman" panose="02020603050405020304" pitchFamily="18" charset="0"/>
              </a:rPr>
              <a:t> </a:t>
            </a:r>
          </a:p>
          <a:p>
            <a:pPr>
              <a:lnSpc>
                <a:spcPct val="106000"/>
              </a:lnSpc>
              <a:spcAft>
                <a:spcPts val="800"/>
              </a:spcAft>
            </a:pPr>
            <a:r>
              <a:rPr lang="sv-SE" sz="1200" dirty="0">
                <a:effectLst/>
                <a:latin typeface="+mn-lt"/>
                <a:ea typeface="Aptos" panose="020B0004020202020204" pitchFamily="34" charset="0"/>
                <a:cs typeface="Times New Roman" panose="02020603050405020304" pitchFamily="18" charset="0"/>
              </a:rPr>
              <a:t>För barn som lever i en skör familjesituation blir det här ännu mer påtagligt. Deras känselspröt är ständigt på helspänn, och det kan kännas omöjligt att visa det de egentligen känner. </a:t>
            </a:r>
            <a:r>
              <a:rPr lang="sv-SE" sz="1200" dirty="0">
                <a:solidFill>
                  <a:srgbClr val="1E1E1E"/>
                </a:solidFill>
                <a:effectLst/>
                <a:latin typeface="+mn-lt"/>
                <a:ea typeface="Times New Roman" panose="02020603050405020304" pitchFamily="18" charset="0"/>
                <a:cs typeface="Times New Roman" panose="02020603050405020304" pitchFamily="18" charset="0"/>
              </a:rPr>
              <a:t>Även om det sällan är verbaliserat, varken från omgivningen eller inom barnet självt, så kan det finnas spärrar för barnet att uttrycka sina känslor:</a:t>
            </a:r>
            <a:endParaRPr lang="sv-SE" sz="1200" dirty="0">
              <a:effectLst/>
              <a:latin typeface="+mn-lt"/>
              <a:ea typeface="Aptos" panose="020B0004020202020204" pitchFamily="34" charset="0"/>
              <a:cs typeface="Times New Roman" panose="02020603050405020304" pitchFamily="18" charset="0"/>
            </a:endParaRPr>
          </a:p>
          <a:p>
            <a:pPr>
              <a:lnSpc>
                <a:spcPct val="106000"/>
              </a:lnSpc>
              <a:spcAft>
                <a:spcPts val="800"/>
              </a:spcAft>
            </a:pPr>
            <a:r>
              <a:rPr lang="sv-SE" sz="1200" dirty="0">
                <a:effectLst/>
                <a:latin typeface="+mn-lt"/>
                <a:ea typeface="Aptos" panose="020B0004020202020204" pitchFamily="34" charset="0"/>
                <a:cs typeface="Times New Roman" panose="02020603050405020304" pitchFamily="18" charset="0"/>
              </a:rPr>
              <a:t> </a:t>
            </a:r>
          </a:p>
          <a:p>
            <a:pPr>
              <a:lnSpc>
                <a:spcPct val="106000"/>
              </a:lnSpc>
              <a:spcAft>
                <a:spcPts val="800"/>
              </a:spcAft>
            </a:pPr>
            <a:r>
              <a:rPr lang="sv-SE" sz="1200" b="1" dirty="0">
                <a:effectLst/>
                <a:latin typeface="+mn-lt"/>
                <a:ea typeface="Aptos" panose="020B0004020202020204" pitchFamily="34" charset="0"/>
                <a:cs typeface="Times New Roman" panose="02020603050405020304" pitchFamily="18" charset="0"/>
              </a:rPr>
              <a:t>B: </a:t>
            </a:r>
            <a:r>
              <a:rPr lang="sv-SE" sz="1200" dirty="0">
                <a:effectLst/>
                <a:latin typeface="+mn-lt"/>
                <a:ea typeface="Aptos" panose="020B0004020202020204" pitchFamily="34" charset="0"/>
                <a:cs typeface="Times New Roman" panose="02020603050405020304" pitchFamily="18" charset="0"/>
              </a:rPr>
              <a:t>”Om jag blir arg, blir mamma ännu argare.”</a:t>
            </a:r>
          </a:p>
          <a:p>
            <a:pPr>
              <a:lnSpc>
                <a:spcPct val="106000"/>
              </a:lnSpc>
              <a:spcAft>
                <a:spcPts val="800"/>
              </a:spcAft>
            </a:pPr>
            <a:r>
              <a:rPr lang="sv-SE" sz="1200" b="1" dirty="0">
                <a:effectLst/>
                <a:latin typeface="+mn-lt"/>
                <a:ea typeface="Aptos" panose="020B0004020202020204" pitchFamily="34" charset="0"/>
                <a:cs typeface="Times New Roman" panose="02020603050405020304" pitchFamily="18" charset="0"/>
              </a:rPr>
              <a:t>J: </a:t>
            </a:r>
            <a:r>
              <a:rPr lang="sv-SE" sz="1200" dirty="0">
                <a:effectLst/>
                <a:latin typeface="+mn-lt"/>
                <a:ea typeface="Aptos" panose="020B0004020202020204" pitchFamily="34" charset="0"/>
                <a:cs typeface="Times New Roman" panose="02020603050405020304" pitchFamily="18" charset="0"/>
              </a:rPr>
              <a:t>”Om jag börjar gråta, blir min syster också ledsen.”</a:t>
            </a:r>
          </a:p>
          <a:p>
            <a:pPr>
              <a:lnSpc>
                <a:spcPct val="106000"/>
              </a:lnSpc>
              <a:spcAft>
                <a:spcPts val="800"/>
              </a:spcAft>
            </a:pPr>
            <a:r>
              <a:rPr lang="sv-SE" sz="1200" b="1" dirty="0">
                <a:effectLst/>
                <a:latin typeface="+mn-lt"/>
                <a:ea typeface="Aptos" panose="020B0004020202020204" pitchFamily="34" charset="0"/>
                <a:cs typeface="Times New Roman" panose="02020603050405020304" pitchFamily="18" charset="0"/>
              </a:rPr>
              <a:t>B: </a:t>
            </a:r>
            <a:r>
              <a:rPr lang="sv-SE" sz="1200" dirty="0">
                <a:effectLst/>
                <a:latin typeface="+mn-lt"/>
                <a:ea typeface="Aptos" panose="020B0004020202020204" pitchFamily="34" charset="0"/>
                <a:cs typeface="Times New Roman" panose="02020603050405020304" pitchFamily="18" charset="0"/>
              </a:rPr>
              <a:t>”Om jag leker och är glad, kanske de tror att jag inte längre bryr mig om att pappa är död.”</a:t>
            </a:r>
          </a:p>
          <a:p>
            <a:pPr>
              <a:lnSpc>
                <a:spcPct val="106000"/>
              </a:lnSpc>
              <a:spcAft>
                <a:spcPts val="800"/>
              </a:spcAft>
            </a:pPr>
            <a:r>
              <a:rPr lang="sv-SE" sz="1200" dirty="0">
                <a:effectLst/>
                <a:latin typeface="+mn-lt"/>
                <a:ea typeface="Aptos" panose="020B0004020202020204" pitchFamily="34" charset="0"/>
                <a:cs typeface="Times New Roman" panose="02020603050405020304" pitchFamily="18" charset="0"/>
              </a:rPr>
              <a:t> </a:t>
            </a:r>
          </a:p>
          <a:p>
            <a:pPr>
              <a:lnSpc>
                <a:spcPct val="106000"/>
              </a:lnSpc>
              <a:spcAft>
                <a:spcPts val="800"/>
              </a:spcAft>
            </a:pPr>
            <a:r>
              <a:rPr lang="sv-SE" sz="1200" b="1" dirty="0">
                <a:effectLst/>
                <a:latin typeface="+mn-lt"/>
                <a:ea typeface="Aptos" panose="020B0004020202020204" pitchFamily="34" charset="0"/>
                <a:cs typeface="Times New Roman" panose="02020603050405020304" pitchFamily="18" charset="0"/>
              </a:rPr>
              <a:t>J: </a:t>
            </a:r>
            <a:r>
              <a:rPr lang="sv-SE" sz="1200" dirty="0">
                <a:effectLst/>
                <a:latin typeface="+mn-lt"/>
                <a:ea typeface="Aptos" panose="020B0004020202020204" pitchFamily="34" charset="0"/>
                <a:cs typeface="Times New Roman" panose="02020603050405020304" pitchFamily="18" charset="0"/>
              </a:rPr>
              <a:t>Just därför är känslor en central del av BRA-samtalet. Det handlar om att öppna upp känslopaletten, hjälpa barnet att förstå sina egna känslor och bekräfta att alla känslor är okej. Du får vara ledsen, arg, glad – det är dina känslor, och du har rätt att känna och uttrycka dem.</a:t>
            </a:r>
          </a:p>
          <a:p>
            <a:pPr>
              <a:lnSpc>
                <a:spcPct val="106000"/>
              </a:lnSpc>
              <a:spcAft>
                <a:spcPts val="800"/>
              </a:spcAft>
            </a:pPr>
            <a:r>
              <a:rPr lang="sv-SE" sz="1200" dirty="0">
                <a:effectLst/>
                <a:latin typeface="+mn-lt"/>
                <a:ea typeface="Aptos" panose="020B0004020202020204" pitchFamily="34" charset="0"/>
                <a:cs typeface="Times New Roman" panose="02020603050405020304" pitchFamily="18" charset="0"/>
              </a:rPr>
              <a:t> </a:t>
            </a:r>
          </a:p>
          <a:p>
            <a:pPr>
              <a:lnSpc>
                <a:spcPct val="106000"/>
              </a:lnSpc>
              <a:spcAft>
                <a:spcPts val="800"/>
              </a:spcAft>
            </a:pPr>
            <a:r>
              <a:rPr lang="sv-SE" sz="1200" dirty="0">
                <a:effectLst/>
                <a:latin typeface="+mn-lt"/>
                <a:ea typeface="Aptos" panose="020B0004020202020204" pitchFamily="34" charset="0"/>
                <a:cs typeface="Times New Roman" panose="02020603050405020304" pitchFamily="18" charset="0"/>
              </a:rPr>
              <a:t>För att stödja detta använder vi känslokaninerna. Vi har valt att inte definiera vilken känsla de olika kaninerna ska representera, utan barnet får själv sätta ord på känslan – om hen vill. Alternativt kan korten bara användas visuellt eller som stöd i att kroppsligt kunna uttrycka en känsla. På så sätt får barnets egna upplevelser och tolkningar stå i centrum. </a:t>
            </a:r>
            <a:endParaRPr lang="sv-SE" sz="1200" dirty="0">
              <a:latin typeface="+mn-lt"/>
            </a:endParaRPr>
          </a:p>
        </p:txBody>
      </p:sp>
      <p:sp>
        <p:nvSpPr>
          <p:cNvPr id="4" name="Platshållare för bildnummer 3"/>
          <p:cNvSpPr>
            <a:spLocks noGrp="1"/>
          </p:cNvSpPr>
          <p:nvPr>
            <p:ph type="sldNum" sz="quarter" idx="10"/>
          </p:nvPr>
        </p:nvSpPr>
        <p:spPr/>
        <p:txBody>
          <a:bodyPr/>
          <a:lstStyle/>
          <a:p>
            <a:fld id="{DD788ABC-AB35-42B0-8193-28BC12CF943B}" type="slidenum">
              <a:rPr lang="sv-SE" smtClean="0"/>
              <a:t>5</a:t>
            </a:fld>
            <a:endParaRPr lang="sv-SE"/>
          </a:p>
        </p:txBody>
      </p:sp>
    </p:spTree>
    <p:extLst>
      <p:ext uri="{BB962C8B-B14F-4D97-AF65-F5344CB8AC3E}">
        <p14:creationId xmlns:p14="http://schemas.microsoft.com/office/powerpoint/2010/main" val="12028248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457200">
              <a:lnSpc>
                <a:spcPct val="106000"/>
              </a:lnSpc>
              <a:spcAft>
                <a:spcPts val="800"/>
              </a:spcAft>
            </a:pPr>
            <a:r>
              <a:rPr lang="sv-SE" sz="1200" dirty="0">
                <a:effectLst/>
                <a:latin typeface="+mn-lt"/>
                <a:ea typeface="Aptos" panose="020B0004020202020204" pitchFamily="34" charset="0"/>
                <a:cs typeface="Times New Roman" panose="02020603050405020304" pitchFamily="18" charset="0"/>
              </a:rPr>
              <a:t> </a:t>
            </a:r>
          </a:p>
          <a:p>
            <a:pPr>
              <a:lnSpc>
                <a:spcPct val="106000"/>
              </a:lnSpc>
              <a:spcAft>
                <a:spcPts val="800"/>
              </a:spcAft>
            </a:pPr>
            <a:r>
              <a:rPr lang="sv-SE" sz="1200" b="1" dirty="0">
                <a:effectLst/>
                <a:latin typeface="+mn-lt"/>
                <a:ea typeface="Aptos" panose="020B0004020202020204" pitchFamily="34" charset="0"/>
                <a:cs typeface="Times New Roman" panose="02020603050405020304" pitchFamily="18" charset="0"/>
              </a:rPr>
              <a:t>B: 1. Rättigheter med förbehåll</a:t>
            </a:r>
            <a:endParaRPr lang="sv-SE" sz="1200" dirty="0">
              <a:effectLst/>
              <a:latin typeface="+mn-lt"/>
              <a:ea typeface="Aptos" panose="020B0004020202020204" pitchFamily="34" charset="0"/>
              <a:cs typeface="Times New Roman" panose="02020603050405020304" pitchFamily="18" charset="0"/>
            </a:endParaRPr>
          </a:p>
          <a:p>
            <a:pPr>
              <a:lnSpc>
                <a:spcPct val="106000"/>
              </a:lnSpc>
              <a:spcAft>
                <a:spcPts val="800"/>
              </a:spcAft>
            </a:pPr>
            <a:r>
              <a:rPr lang="sv-SE" sz="1200" dirty="0">
                <a:effectLst/>
                <a:latin typeface="+mn-lt"/>
                <a:ea typeface="Aptos" panose="020B0004020202020204" pitchFamily="34" charset="0"/>
                <a:cs typeface="Times New Roman" panose="02020603050405020304" pitchFamily="18" charset="0"/>
              </a:rPr>
              <a:t>I både utbildningsmaterial och i direkta samtal med barn ser vi ibland att rättigheter presenteras med förbehåll. Det kan låta så här:</a:t>
            </a:r>
          </a:p>
          <a:p>
            <a:pPr>
              <a:lnSpc>
                <a:spcPct val="106000"/>
              </a:lnSpc>
              <a:spcAft>
                <a:spcPts val="800"/>
              </a:spcAft>
            </a:pPr>
            <a:r>
              <a:rPr lang="sv-SE" sz="1200" i="1" dirty="0">
                <a:effectLst/>
                <a:latin typeface="+mn-lt"/>
                <a:ea typeface="Aptos" panose="020B0004020202020204" pitchFamily="34" charset="0"/>
                <a:cs typeface="Times New Roman" panose="02020603050405020304" pitchFamily="18" charset="0"/>
              </a:rPr>
              <a:t>"Du har rätt att säga vad du tycker och tänker, men vi får inte säga dumma saker till varandra."</a:t>
            </a:r>
            <a:endParaRPr lang="sv-SE" sz="1200" dirty="0">
              <a:effectLst/>
              <a:latin typeface="+mn-lt"/>
              <a:ea typeface="Aptos" panose="020B0004020202020204" pitchFamily="34" charset="0"/>
              <a:cs typeface="Times New Roman" panose="02020603050405020304" pitchFamily="18" charset="0"/>
            </a:endParaRPr>
          </a:p>
          <a:p>
            <a:pPr>
              <a:lnSpc>
                <a:spcPct val="106000"/>
              </a:lnSpc>
              <a:spcAft>
                <a:spcPts val="800"/>
              </a:spcAft>
            </a:pPr>
            <a:r>
              <a:rPr lang="sv-SE" sz="1200" dirty="0">
                <a:effectLst/>
                <a:latin typeface="+mn-lt"/>
                <a:ea typeface="Aptos" panose="020B0004020202020204" pitchFamily="34" charset="0"/>
                <a:cs typeface="Times New Roman" panose="02020603050405020304" pitchFamily="18" charset="0"/>
              </a:rPr>
              <a:t>Här kopplas en rättighet ihop med en förmaning – som om barnet bara har rättigheter så länge det uppför sig på ett visst sätt, ”sköter sig”. Men det stämmer inte. Barn har rättigheter. Oavsett. Punkt.</a:t>
            </a:r>
          </a:p>
          <a:p>
            <a:pPr>
              <a:lnSpc>
                <a:spcPct val="106000"/>
              </a:lnSpc>
              <a:spcAft>
                <a:spcPts val="800"/>
              </a:spcAft>
            </a:pPr>
            <a:endParaRPr lang="sv-SE" sz="1200" dirty="0">
              <a:effectLst/>
              <a:latin typeface="+mn-lt"/>
              <a:ea typeface="Aptos" panose="020B0004020202020204" pitchFamily="34" charset="0"/>
              <a:cs typeface="Times New Roman" panose="02020603050405020304" pitchFamily="18" charset="0"/>
            </a:endParaRPr>
          </a:p>
          <a:p>
            <a:pPr>
              <a:lnSpc>
                <a:spcPct val="106000"/>
              </a:lnSpc>
              <a:spcAft>
                <a:spcPts val="800"/>
              </a:spcAft>
            </a:pPr>
            <a:r>
              <a:rPr lang="sv-SE" sz="1200" dirty="0">
                <a:effectLst/>
                <a:latin typeface="+mn-lt"/>
                <a:ea typeface="Aptos" panose="020B0004020202020204" pitchFamily="34" charset="0"/>
                <a:cs typeface="Times New Roman" panose="02020603050405020304" pitchFamily="18" charset="0"/>
              </a:rPr>
              <a:t>Bakom det här syns en oro: </a:t>
            </a:r>
            <a:r>
              <a:rPr lang="sv-SE" sz="1200" i="1" dirty="0">
                <a:effectLst/>
                <a:latin typeface="+mn-lt"/>
                <a:ea typeface="Aptos" panose="020B0004020202020204" pitchFamily="34" charset="0"/>
                <a:cs typeface="Times New Roman" panose="02020603050405020304" pitchFamily="18" charset="0"/>
              </a:rPr>
              <a:t>”Om vi inte lägger till förbehåll, kommer barnet då att missbruka sina rättigheter?”</a:t>
            </a:r>
            <a:r>
              <a:rPr lang="sv-SE" sz="1200" dirty="0">
                <a:effectLst/>
                <a:latin typeface="+mn-lt"/>
                <a:ea typeface="Aptos" panose="020B0004020202020204" pitchFamily="34" charset="0"/>
                <a:cs typeface="Times New Roman" panose="02020603050405020304" pitchFamily="18" charset="0"/>
              </a:rPr>
              <a:t> Till exempel kan en vuxen säga:</a:t>
            </a:r>
          </a:p>
          <a:p>
            <a:pPr>
              <a:lnSpc>
                <a:spcPct val="106000"/>
              </a:lnSpc>
              <a:spcAft>
                <a:spcPts val="800"/>
              </a:spcAft>
            </a:pPr>
            <a:r>
              <a:rPr lang="sv-SE" sz="1200" i="1" dirty="0">
                <a:effectLst/>
                <a:latin typeface="+mn-lt"/>
                <a:ea typeface="Aptos" panose="020B0004020202020204" pitchFamily="34" charset="0"/>
                <a:cs typeface="Times New Roman" panose="02020603050405020304" pitchFamily="18" charset="0"/>
              </a:rPr>
              <a:t>"Ingen får slå dig, och du får inte slå någon annan."</a:t>
            </a:r>
            <a:endParaRPr lang="sv-SE" sz="1200" dirty="0">
              <a:effectLst/>
              <a:latin typeface="+mn-lt"/>
              <a:ea typeface="Aptos" panose="020B0004020202020204" pitchFamily="34" charset="0"/>
              <a:cs typeface="Times New Roman" panose="02020603050405020304" pitchFamily="18" charset="0"/>
            </a:endParaRPr>
          </a:p>
          <a:p>
            <a:pPr>
              <a:lnSpc>
                <a:spcPct val="106000"/>
              </a:lnSpc>
              <a:spcAft>
                <a:spcPts val="800"/>
              </a:spcAft>
            </a:pPr>
            <a:r>
              <a:rPr lang="sv-SE" sz="1200" dirty="0">
                <a:effectLst/>
                <a:latin typeface="+mn-lt"/>
                <a:ea typeface="Aptos" panose="020B0004020202020204" pitchFamily="34" charset="0"/>
                <a:cs typeface="Times New Roman" panose="02020603050405020304" pitchFamily="18" charset="0"/>
              </a:rPr>
              <a:t>Det antyder att vi måste påminna barnet om att även andra har rättigheter – som om barn automatiskt skulle använda sina egna rättigheter för att kränka någon annan. Drar vi detta resonemang till sin spets vittnar det om en barnsyn där barnet ses som drivet av en opportunistisk illvilja, och i behov av fostran.</a:t>
            </a:r>
          </a:p>
          <a:p>
            <a:pPr>
              <a:lnSpc>
                <a:spcPct val="106000"/>
              </a:lnSpc>
              <a:spcAft>
                <a:spcPts val="800"/>
              </a:spcAft>
            </a:pPr>
            <a:r>
              <a:rPr lang="sv-SE" sz="1200" dirty="0">
                <a:effectLst/>
                <a:latin typeface="+mn-lt"/>
                <a:ea typeface="Aptos" panose="020B0004020202020204" pitchFamily="34" charset="0"/>
                <a:cs typeface="Times New Roman" panose="02020603050405020304" pitchFamily="18" charset="0"/>
              </a:rPr>
              <a:t> </a:t>
            </a:r>
          </a:p>
          <a:p>
            <a:pPr>
              <a:lnSpc>
                <a:spcPct val="106000"/>
              </a:lnSpc>
              <a:spcAft>
                <a:spcPts val="800"/>
              </a:spcAft>
            </a:pPr>
            <a:r>
              <a:rPr lang="sv-SE" sz="1200" b="1" dirty="0">
                <a:effectLst/>
                <a:latin typeface="+mn-lt"/>
                <a:ea typeface="Aptos" panose="020B0004020202020204" pitchFamily="34" charset="0"/>
                <a:cs typeface="Times New Roman" panose="02020603050405020304" pitchFamily="18" charset="0"/>
              </a:rPr>
              <a:t>J: 2. Att relativisera rättigheter</a:t>
            </a:r>
            <a:endParaRPr lang="sv-SE" sz="1200" dirty="0">
              <a:effectLst/>
              <a:latin typeface="+mn-lt"/>
              <a:ea typeface="Aptos" panose="020B0004020202020204" pitchFamily="34" charset="0"/>
              <a:cs typeface="Times New Roman" panose="02020603050405020304" pitchFamily="18" charset="0"/>
            </a:endParaRPr>
          </a:p>
          <a:p>
            <a:pPr>
              <a:lnSpc>
                <a:spcPct val="106000"/>
              </a:lnSpc>
              <a:spcAft>
                <a:spcPts val="800"/>
              </a:spcAft>
            </a:pPr>
            <a:r>
              <a:rPr lang="sv-SE" sz="1200" dirty="0">
                <a:effectLst/>
                <a:latin typeface="+mn-lt"/>
                <a:ea typeface="Aptos" panose="020B0004020202020204" pitchFamily="34" charset="0"/>
                <a:cs typeface="Times New Roman" panose="02020603050405020304" pitchFamily="18" charset="0"/>
              </a:rPr>
              <a:t>Det andra temat handlar om att sätta barns rättigheter i relation till andra, ofta genom att lyfta situationen för barn i andra delar av världen:</a:t>
            </a:r>
          </a:p>
          <a:p>
            <a:pPr>
              <a:lnSpc>
                <a:spcPct val="106000"/>
              </a:lnSpc>
              <a:spcAft>
                <a:spcPts val="800"/>
              </a:spcAft>
            </a:pPr>
            <a:r>
              <a:rPr lang="sv-SE" sz="1200" i="1" dirty="0">
                <a:effectLst/>
                <a:latin typeface="+mn-lt"/>
                <a:ea typeface="Aptos" panose="020B0004020202020204" pitchFamily="34" charset="0"/>
                <a:cs typeface="Times New Roman" panose="02020603050405020304" pitchFamily="18" charset="0"/>
              </a:rPr>
              <a:t>”Det finns barn som inte ens har rent vatten eller kläder.”</a:t>
            </a:r>
            <a:endParaRPr lang="sv-SE" sz="1200" dirty="0">
              <a:effectLst/>
              <a:latin typeface="+mn-lt"/>
              <a:ea typeface="Aptos" panose="020B0004020202020204" pitchFamily="34" charset="0"/>
              <a:cs typeface="Times New Roman" panose="02020603050405020304" pitchFamily="18" charset="0"/>
            </a:endParaRPr>
          </a:p>
          <a:p>
            <a:pPr>
              <a:lnSpc>
                <a:spcPct val="106000"/>
              </a:lnSpc>
              <a:spcAft>
                <a:spcPts val="800"/>
              </a:spcAft>
            </a:pPr>
            <a:r>
              <a:rPr lang="sv-SE" sz="1200" dirty="0">
                <a:effectLst/>
                <a:latin typeface="+mn-lt"/>
                <a:ea typeface="Aptos" panose="020B0004020202020204" pitchFamily="34" charset="0"/>
                <a:cs typeface="Times New Roman" panose="02020603050405020304" pitchFamily="18" charset="0"/>
              </a:rPr>
              <a:t>Självklart är det viktigt att barn får förståelse för globala orättvisor, men risken är att det samtidigt förminskar deras egna rättigheter. Underförstått kan det låta som: </a:t>
            </a:r>
            <a:r>
              <a:rPr lang="sv-SE" sz="1200" i="1" dirty="0">
                <a:effectLst/>
                <a:latin typeface="+mn-lt"/>
                <a:ea typeface="Aptos" panose="020B0004020202020204" pitchFamily="34" charset="0"/>
                <a:cs typeface="Times New Roman" panose="02020603050405020304" pitchFamily="18" charset="0"/>
              </a:rPr>
              <a:t>”Du har ju det ganska bra ändå, så du borde inte klaga.”</a:t>
            </a:r>
            <a:endParaRPr lang="sv-SE" sz="1200" dirty="0">
              <a:effectLst/>
              <a:latin typeface="+mn-lt"/>
              <a:ea typeface="Aptos" panose="020B0004020202020204" pitchFamily="34" charset="0"/>
              <a:cs typeface="Times New Roman" panose="02020603050405020304" pitchFamily="18" charset="0"/>
            </a:endParaRPr>
          </a:p>
          <a:p>
            <a:pPr>
              <a:lnSpc>
                <a:spcPct val="106000"/>
              </a:lnSpc>
              <a:spcAft>
                <a:spcPts val="800"/>
              </a:spcAft>
            </a:pPr>
            <a:r>
              <a:rPr lang="sv-SE" sz="1200" dirty="0">
                <a:effectLst/>
                <a:latin typeface="+mn-lt"/>
                <a:ea typeface="Aptos" panose="020B0004020202020204" pitchFamily="34" charset="0"/>
                <a:cs typeface="Times New Roman" panose="02020603050405020304" pitchFamily="18" charset="0"/>
              </a:rPr>
              <a:t>Men barns rättigheter är inte en fråga om jämförelse – de är en fråga om att varje barn, i det samhälle där de lever, ska få sina rättigheter tillgodosedda. Barn har rätt att få veta att de är fullvärdiga medborgare med mänskliga rättigheter här och nu och att det är de vuxnas ansvar att se till att de mår så bra som möjligt.</a:t>
            </a:r>
          </a:p>
          <a:p>
            <a:pPr>
              <a:lnSpc>
                <a:spcPct val="106000"/>
              </a:lnSpc>
              <a:spcAft>
                <a:spcPts val="800"/>
              </a:spcAft>
            </a:pPr>
            <a:r>
              <a:rPr lang="sv-SE" sz="1200" dirty="0">
                <a:effectLst/>
                <a:latin typeface="+mn-lt"/>
                <a:ea typeface="Aptos" panose="020B0004020202020204" pitchFamily="34" charset="0"/>
                <a:cs typeface="Times New Roman" panose="02020603050405020304" pitchFamily="18" charset="0"/>
              </a:rPr>
              <a:t> </a:t>
            </a:r>
          </a:p>
          <a:p>
            <a:pPr>
              <a:lnSpc>
                <a:spcPct val="106000"/>
              </a:lnSpc>
              <a:spcAft>
                <a:spcPts val="800"/>
              </a:spcAft>
            </a:pPr>
            <a:r>
              <a:rPr lang="sv-SE" sz="1200" b="1" dirty="0">
                <a:effectLst/>
                <a:latin typeface="+mn-lt"/>
                <a:ea typeface="Aptos" panose="020B0004020202020204" pitchFamily="34" charset="0"/>
                <a:cs typeface="Times New Roman" panose="02020603050405020304" pitchFamily="18" charset="0"/>
              </a:rPr>
              <a:t>B: 3. Farhågan om negativ påverkan</a:t>
            </a:r>
            <a:endParaRPr lang="sv-SE" sz="1200" dirty="0">
              <a:effectLst/>
              <a:latin typeface="+mn-lt"/>
              <a:ea typeface="Aptos" panose="020B0004020202020204" pitchFamily="34" charset="0"/>
              <a:cs typeface="Times New Roman" panose="02020603050405020304" pitchFamily="18" charset="0"/>
            </a:endParaRPr>
          </a:p>
          <a:p>
            <a:pPr>
              <a:lnSpc>
                <a:spcPct val="106000"/>
              </a:lnSpc>
              <a:spcAft>
                <a:spcPts val="800"/>
              </a:spcAft>
            </a:pPr>
            <a:r>
              <a:rPr lang="sv-SE" sz="1200" dirty="0">
                <a:effectLst/>
                <a:latin typeface="+mn-lt"/>
                <a:ea typeface="Aptos" panose="020B0004020202020204" pitchFamily="34" charset="0"/>
                <a:cs typeface="Times New Roman" panose="02020603050405020304" pitchFamily="18" charset="0"/>
              </a:rPr>
              <a:t>Det tredje temat handlar om en oro vi ofta möter när vi utbildar personal i BRA-modellen, särskilt inom skyddat boende. Frågan brukar formuleras ungefär så här:</a:t>
            </a:r>
          </a:p>
          <a:p>
            <a:pPr>
              <a:lnSpc>
                <a:spcPct val="106000"/>
              </a:lnSpc>
              <a:spcAft>
                <a:spcPts val="800"/>
              </a:spcAft>
            </a:pPr>
            <a:r>
              <a:rPr lang="sv-SE" sz="1200" i="1" dirty="0">
                <a:effectLst/>
                <a:latin typeface="+mn-lt"/>
                <a:ea typeface="Aptos" panose="020B0004020202020204" pitchFamily="34" charset="0"/>
                <a:cs typeface="Times New Roman" panose="02020603050405020304" pitchFamily="18" charset="0"/>
              </a:rPr>
              <a:t>"När barn kommer till oss får de inte många av de rättigheter vi pratar om. Är det verkligen schysst att lyfta det för dem då?"</a:t>
            </a:r>
            <a:endParaRPr lang="sv-SE" sz="1200" dirty="0">
              <a:effectLst/>
              <a:latin typeface="+mn-lt"/>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6000"/>
              </a:lnSpc>
              <a:spcBef>
                <a:spcPts val="0"/>
              </a:spcBef>
              <a:spcAft>
                <a:spcPts val="800"/>
              </a:spcAft>
              <a:buClrTx/>
              <a:buSzTx/>
              <a:buFontTx/>
              <a:buNone/>
              <a:tabLst/>
              <a:defRPr/>
            </a:pPr>
            <a:r>
              <a:rPr lang="sv-SE" sz="1200" dirty="0">
                <a:effectLst/>
                <a:latin typeface="+mn-lt"/>
                <a:ea typeface="Aptos" panose="020B0004020202020204" pitchFamily="34" charset="0"/>
                <a:cs typeface="Times New Roman" panose="02020603050405020304" pitchFamily="18" charset="0"/>
              </a:rPr>
              <a:t>Här finns en rädsla för att barnet ska bli ledset eller känna sig maktlöst om vi pratar om rättigheter som de i stunden inte får tillgång till. Men det är just därför samtalet är så viktigt menar vi. Barnet har fortfarande rättigheter – för det har alla barn – och har därför rätt att få veta om dem, även om de just där och då inte tillgodoses. Att inte prata om rättigheterna tar inte bort barnets upplevelse – det gör den bara svårare att förstå och sätta ord på.</a:t>
            </a:r>
          </a:p>
          <a:p>
            <a:pPr>
              <a:lnSpc>
                <a:spcPct val="106000"/>
              </a:lnSpc>
              <a:spcAft>
                <a:spcPts val="800"/>
              </a:spcAft>
            </a:pPr>
            <a:r>
              <a:rPr lang="sv-SE" sz="1200" dirty="0">
                <a:effectLst/>
                <a:latin typeface="+mn-lt"/>
                <a:ea typeface="Aptos" panose="020B0004020202020204" pitchFamily="34" charset="0"/>
                <a:cs typeface="Times New Roman" panose="02020603050405020304" pitchFamily="18" charset="0"/>
              </a:rPr>
              <a:t>Barn har rätt att veta vad de har rätt till. Även när rättigheterna inte uppfylls. Och som vuxna har vi ett ansvar att bekräfta deras upplevelser, inte tysta dem.</a:t>
            </a:r>
          </a:p>
          <a:p>
            <a:pPr>
              <a:lnSpc>
                <a:spcPct val="106000"/>
              </a:lnSpc>
              <a:spcAft>
                <a:spcPts val="800"/>
              </a:spcAft>
            </a:pPr>
            <a:r>
              <a:rPr lang="sv-SE" sz="1200" dirty="0">
                <a:effectLst/>
                <a:latin typeface="+mn-lt"/>
                <a:ea typeface="Aptos" panose="020B0004020202020204" pitchFamily="34" charset="0"/>
                <a:cs typeface="Times New Roman" panose="02020603050405020304" pitchFamily="18" charset="0"/>
              </a:rPr>
              <a:t> </a:t>
            </a:r>
          </a:p>
          <a:p>
            <a:pPr>
              <a:lnSpc>
                <a:spcPct val="106000"/>
              </a:lnSpc>
              <a:spcAft>
                <a:spcPts val="800"/>
              </a:spcAft>
            </a:pPr>
            <a:r>
              <a:rPr lang="sv-SE" sz="1200" dirty="0">
                <a:effectLst/>
                <a:latin typeface="+mn-lt"/>
                <a:ea typeface="Aptos" panose="020B0004020202020204" pitchFamily="34" charset="0"/>
                <a:cs typeface="Times New Roman" panose="02020603050405020304" pitchFamily="18" charset="0"/>
              </a:rPr>
              <a:t>Det viktigaste vi kan göra är att visa att vi är allierade vuxna – som precis som barnet tycker att det är fel att barnet inte får sina rättigheter tillgodosedda. Det är okej att visa att du som vuxen också tycker att det är orättvist. Genom att prata om rättigheter stärker vi barnets egenmakt. När barn vet vad de har rätt till kan de lättare uttrycka vad de behöver – och det är en viktig kraft, både nu och i framtiden.</a:t>
            </a:r>
          </a:p>
          <a:p>
            <a:endParaRPr lang="sv-SE" dirty="0"/>
          </a:p>
        </p:txBody>
      </p:sp>
      <p:sp>
        <p:nvSpPr>
          <p:cNvPr id="4" name="Platshållare för bildnummer 3"/>
          <p:cNvSpPr>
            <a:spLocks noGrp="1"/>
          </p:cNvSpPr>
          <p:nvPr>
            <p:ph type="sldNum" sz="quarter" idx="5"/>
          </p:nvPr>
        </p:nvSpPr>
        <p:spPr/>
        <p:txBody>
          <a:bodyPr/>
          <a:lstStyle/>
          <a:p>
            <a:fld id="{59F74304-E2B7-4CCB-8641-1E5F39CB5364}" type="slidenum">
              <a:rPr lang="sv-SE" smtClean="0"/>
              <a:t>6</a:t>
            </a:fld>
            <a:endParaRPr lang="sv-SE"/>
          </a:p>
        </p:txBody>
      </p:sp>
    </p:spTree>
    <p:extLst>
      <p:ext uri="{BB962C8B-B14F-4D97-AF65-F5344CB8AC3E}">
        <p14:creationId xmlns:p14="http://schemas.microsoft.com/office/powerpoint/2010/main" val="21749534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6000"/>
              </a:lnSpc>
              <a:spcAft>
                <a:spcPts val="800"/>
              </a:spcAft>
            </a:pPr>
            <a:r>
              <a:rPr lang="sv-SE" sz="1200" b="1" dirty="0">
                <a:effectLst/>
                <a:latin typeface="+mn-lt"/>
                <a:ea typeface="Aptos" panose="020B0004020202020204" pitchFamily="34" charset="0"/>
                <a:cs typeface="Times New Roman" panose="02020603050405020304" pitchFamily="18" charset="0"/>
              </a:rPr>
              <a:t>B: </a:t>
            </a:r>
            <a:r>
              <a:rPr lang="sv-SE" sz="1200" dirty="0">
                <a:effectLst/>
                <a:latin typeface="+mn-lt"/>
                <a:ea typeface="Aptos" panose="020B0004020202020204" pitchFamily="34" charset="0"/>
                <a:cs typeface="Times New Roman" panose="02020603050405020304" pitchFamily="18" charset="0"/>
              </a:rPr>
              <a:t>En anställd på ett skyddat boende, utbildad i BRA-samtal och som medverkar i piloten BRA-samtal för barn 3-6 år, berättade om hur rättigheter blev centrala för en femårig pojke. Som ni såg på en tidigare bild så har vi en kanin som barnets följeslagare genom BRA-samtalen för barn 3–6 år, och som är berättaren i filmen. När personalen träffar pojken frågar hon om han minns något särskilt från filmen. Han svarar direkt att kaninen har sagt att barn har rättigheter, det hade fastnat hos honom. Det blev också något som pojken själv återkom till under sina BRA-samtal. </a:t>
            </a:r>
          </a:p>
          <a:p>
            <a:pPr>
              <a:lnSpc>
                <a:spcPct val="106000"/>
              </a:lnSpc>
              <a:spcAft>
                <a:spcPts val="800"/>
              </a:spcAft>
            </a:pPr>
            <a:endParaRPr lang="sv-SE" sz="1200" dirty="0">
              <a:effectLst/>
              <a:latin typeface="+mn-lt"/>
              <a:ea typeface="Aptos" panose="020B0004020202020204" pitchFamily="34" charset="0"/>
              <a:cs typeface="Times New Roman" panose="02020603050405020304" pitchFamily="18" charset="0"/>
            </a:endParaRPr>
          </a:p>
          <a:p>
            <a:pPr>
              <a:lnSpc>
                <a:spcPct val="106000"/>
              </a:lnSpc>
              <a:spcAft>
                <a:spcPts val="800"/>
              </a:spcAft>
            </a:pPr>
            <a:r>
              <a:rPr lang="sv-SE" sz="1200" dirty="0">
                <a:effectLst/>
                <a:latin typeface="+mn-lt"/>
                <a:ea typeface="Aptos" panose="020B0004020202020204" pitchFamily="34" charset="0"/>
                <a:cs typeface="Times New Roman" panose="02020603050405020304" pitchFamily="18" charset="0"/>
              </a:rPr>
              <a:t>Senare berättar hans mamma att han efter sina BRA-samtal i vardagen ofta påminner henne om sina rättigheter, och mamman kommenterade det med något i stil med </a:t>
            </a:r>
            <a:r>
              <a:rPr lang="sv-SE" sz="1200" i="1" dirty="0">
                <a:effectLst/>
                <a:latin typeface="+mn-lt"/>
                <a:ea typeface="Aptos" panose="020B0004020202020204" pitchFamily="34" charset="0"/>
                <a:cs typeface="Times New Roman" panose="02020603050405020304" pitchFamily="18" charset="0"/>
              </a:rPr>
              <a:t>"jättebra, men ibland blir det lite väl mycket om rättigheter.”</a:t>
            </a:r>
          </a:p>
          <a:p>
            <a:pPr>
              <a:lnSpc>
                <a:spcPct val="106000"/>
              </a:lnSpc>
              <a:spcAft>
                <a:spcPts val="800"/>
              </a:spcAft>
            </a:pPr>
            <a:endParaRPr lang="sv-SE" sz="1200" dirty="0">
              <a:effectLst/>
              <a:latin typeface="+mn-lt"/>
              <a:ea typeface="Aptos" panose="020B0004020202020204" pitchFamily="34" charset="0"/>
              <a:cs typeface="Times New Roman" panose="02020603050405020304" pitchFamily="18" charset="0"/>
            </a:endParaRPr>
          </a:p>
          <a:p>
            <a:pPr>
              <a:lnSpc>
                <a:spcPct val="106000"/>
              </a:lnSpc>
              <a:spcAft>
                <a:spcPts val="800"/>
              </a:spcAft>
            </a:pPr>
            <a:r>
              <a:rPr lang="sv-SE" sz="1200" dirty="0">
                <a:effectLst/>
                <a:latin typeface="+mn-lt"/>
                <a:ea typeface="Aptos" panose="020B0004020202020204" pitchFamily="34" charset="0"/>
                <a:cs typeface="Times New Roman" panose="02020603050405020304" pitchFamily="18" charset="0"/>
              </a:rPr>
              <a:t>Personalen reflekterade över hur barn som levt med våld ofta känner sig skyldiga att anpassa sig – att inte vara till besvär, ens i sitt eget hem. För ett barn på skyddat boende blir det en stor skillnad att få med sig insikten: </a:t>
            </a:r>
            <a:r>
              <a:rPr lang="sv-SE" sz="1200" i="1" dirty="0">
                <a:effectLst/>
                <a:latin typeface="+mn-lt"/>
                <a:ea typeface="Aptos" panose="020B0004020202020204" pitchFamily="34" charset="0"/>
                <a:cs typeface="Times New Roman" panose="02020603050405020304" pitchFamily="18" charset="0"/>
              </a:rPr>
              <a:t>"Jag har faktiskt rättigheter" </a:t>
            </a:r>
            <a:r>
              <a:rPr lang="sv-SE" sz="1200" i="0" dirty="0">
                <a:effectLst/>
                <a:latin typeface="+mn-lt"/>
                <a:ea typeface="Aptos" panose="020B0004020202020204" pitchFamily="34" charset="0"/>
                <a:cs typeface="Times New Roman" panose="02020603050405020304" pitchFamily="18" charset="0"/>
              </a:rPr>
              <a:t>i ryggraden. </a:t>
            </a:r>
          </a:p>
          <a:p>
            <a:endParaRPr lang="sv-SE" dirty="0"/>
          </a:p>
        </p:txBody>
      </p:sp>
      <p:sp>
        <p:nvSpPr>
          <p:cNvPr id="4" name="Platshållare för bildnummer 3"/>
          <p:cNvSpPr>
            <a:spLocks noGrp="1"/>
          </p:cNvSpPr>
          <p:nvPr>
            <p:ph type="sldNum" sz="quarter" idx="5"/>
          </p:nvPr>
        </p:nvSpPr>
        <p:spPr/>
        <p:txBody>
          <a:bodyPr/>
          <a:lstStyle/>
          <a:p>
            <a:fld id="{59F74304-E2B7-4CCB-8641-1E5F39CB5364}" type="slidenum">
              <a:rPr lang="sv-SE" smtClean="0"/>
              <a:t>7</a:t>
            </a:fld>
            <a:endParaRPr lang="sv-SE"/>
          </a:p>
        </p:txBody>
      </p:sp>
    </p:spTree>
    <p:extLst>
      <p:ext uri="{BB962C8B-B14F-4D97-AF65-F5344CB8AC3E}">
        <p14:creationId xmlns:p14="http://schemas.microsoft.com/office/powerpoint/2010/main" val="273816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pPr>
              <a:lnSpc>
                <a:spcPct val="106000"/>
              </a:lnSpc>
              <a:spcAft>
                <a:spcPts val="1875"/>
              </a:spcAft>
            </a:pPr>
            <a:r>
              <a:rPr lang="sv-SE" sz="1200" b="1" dirty="0">
                <a:solidFill>
                  <a:srgbClr val="1E1E1E"/>
                </a:solidFill>
                <a:effectLst/>
                <a:latin typeface="+mn-lt"/>
                <a:ea typeface="Times New Roman" panose="02020603050405020304" pitchFamily="18" charset="0"/>
                <a:cs typeface="Times New Roman" panose="02020603050405020304" pitchFamily="18" charset="0"/>
              </a:rPr>
              <a:t>J: </a:t>
            </a:r>
            <a:r>
              <a:rPr lang="sv-SE" sz="1200" dirty="0">
                <a:solidFill>
                  <a:srgbClr val="1E1E1E"/>
                </a:solidFill>
                <a:effectLst/>
                <a:latin typeface="+mn-lt"/>
                <a:ea typeface="Times New Roman" panose="02020603050405020304" pitchFamily="18" charset="0"/>
                <a:cs typeface="Times New Roman" panose="02020603050405020304" pitchFamily="18" charset="0"/>
              </a:rPr>
              <a:t>Sammanfattningsvis: En rättighetsbaserad dialog med ett barn, oavsett ålder, ska alltid utgå från barnet själv - barnets situation, behov och det som är viktigt för just det barnet där och då. Varje barn är unikt, därmed kommer också samtalen att se olika ut med varje barn. Det finns inte ett rätt sätt att göra, utan många olika. </a:t>
            </a:r>
          </a:p>
          <a:p>
            <a:pPr>
              <a:lnSpc>
                <a:spcPct val="106000"/>
              </a:lnSpc>
              <a:spcAft>
                <a:spcPts val="1875"/>
              </a:spcAft>
            </a:pPr>
            <a:endParaRPr lang="sv-SE" sz="1200" dirty="0">
              <a:effectLst/>
              <a:latin typeface="+mn-lt"/>
              <a:ea typeface="Aptos" panose="020B0004020202020204" pitchFamily="34" charset="0"/>
              <a:cs typeface="Times New Roman" panose="02020603050405020304" pitchFamily="18" charset="0"/>
            </a:endParaRPr>
          </a:p>
          <a:p>
            <a:pPr>
              <a:lnSpc>
                <a:spcPct val="106000"/>
              </a:lnSpc>
              <a:spcAft>
                <a:spcPts val="1875"/>
              </a:spcAft>
            </a:pPr>
            <a:r>
              <a:rPr lang="sv-SE" sz="1200" dirty="0">
                <a:solidFill>
                  <a:srgbClr val="1E1E1E"/>
                </a:solidFill>
                <a:effectLst/>
                <a:latin typeface="+mn-lt"/>
                <a:ea typeface="Times New Roman" panose="02020603050405020304" pitchFamily="18" charset="0"/>
                <a:cs typeface="Times New Roman" panose="02020603050405020304" pitchFamily="18" charset="0"/>
              </a:rPr>
              <a:t>Det avgörande är att rättigheterna blir utgångspunkten, och då utan förbehåll eller undantag. Ett barns rättigheter är inte villkorade av hur barnet beter sig eller vad det säger – de är och förblir mänskliga rättigheter.</a:t>
            </a:r>
            <a:endParaRPr lang="sv-SE" sz="1200" dirty="0">
              <a:effectLst/>
              <a:latin typeface="+mn-lt"/>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dirty="0">
              <a:solidFill>
                <a:srgbClr val="1E1E1E"/>
              </a:solidFill>
              <a:effectLst/>
              <a:latin typeface="+mn-lt"/>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dirty="0">
                <a:solidFill>
                  <a:srgbClr val="1E1E1E"/>
                </a:solidFill>
                <a:effectLst/>
                <a:latin typeface="+mn-lt"/>
                <a:ea typeface="Times New Roman" panose="02020603050405020304" pitchFamily="18" charset="0"/>
                <a:cs typeface="Times New Roman" panose="02020603050405020304" pitchFamily="18" charset="0"/>
              </a:rPr>
              <a:t>B: </a:t>
            </a:r>
            <a:r>
              <a:rPr lang="sv-SE" sz="1200" dirty="0">
                <a:solidFill>
                  <a:srgbClr val="1E1E1E"/>
                </a:solidFill>
                <a:effectLst/>
                <a:latin typeface="+mn-lt"/>
                <a:ea typeface="Times New Roman" panose="02020603050405020304" pitchFamily="18" charset="0"/>
                <a:cs typeface="Times New Roman" panose="02020603050405020304" pitchFamily="18" charset="0"/>
              </a:rPr>
              <a:t>Vi kommer att stå med lite material om en vill titta närmare eller prata med oss</a:t>
            </a:r>
            <a:endParaRPr lang="sv-SE" sz="1200" dirty="0">
              <a:effectLst/>
              <a:latin typeface="+mn-lt"/>
              <a:ea typeface="Aptos" panose="020B0004020202020204" pitchFamily="34" charset="0"/>
              <a:cs typeface="Times New Roman" panose="02020603050405020304" pitchFamily="18" charset="0"/>
            </a:endParaRPr>
          </a:p>
          <a:p>
            <a:endParaRPr lang="sv-SE" dirty="0"/>
          </a:p>
        </p:txBody>
      </p:sp>
      <p:sp>
        <p:nvSpPr>
          <p:cNvPr id="4" name="Platshållare för bildnummer 3"/>
          <p:cNvSpPr>
            <a:spLocks noGrp="1"/>
          </p:cNvSpPr>
          <p:nvPr>
            <p:ph type="sldNum" sz="quarter" idx="10"/>
          </p:nvPr>
        </p:nvSpPr>
        <p:spPr/>
        <p:txBody>
          <a:bodyPr/>
          <a:lstStyle/>
          <a:p>
            <a:fld id="{DD788ABC-AB35-42B0-8193-28BC12CF943B}" type="slidenum">
              <a:rPr lang="sv-SE" smtClean="0"/>
              <a:t>8</a:t>
            </a:fld>
            <a:endParaRPr lang="sv-SE"/>
          </a:p>
        </p:txBody>
      </p:sp>
    </p:spTree>
    <p:extLst>
      <p:ext uri="{BB962C8B-B14F-4D97-AF65-F5344CB8AC3E}">
        <p14:creationId xmlns:p14="http://schemas.microsoft.com/office/powerpoint/2010/main" val="15287654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blank" preserve="1">
  <p:cSld name="2_Tom">
    <p:bg>
      <p:bgPr>
        <a:solidFill>
          <a:schemeClr val="accent3"/>
        </a:solidFill>
        <a:effectLst/>
      </p:bgPr>
    </p:bg>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7E8C7C1D-0DA2-29D3-FC6D-93E3F400E93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992" y="1102029"/>
            <a:ext cx="11962015" cy="5636551"/>
          </a:xfrm>
          <a:prstGeom prst="rect">
            <a:avLst/>
          </a:prstGeom>
        </p:spPr>
      </p:pic>
      <p:pic>
        <p:nvPicPr>
          <p:cNvPr id="6" name="Bildobjekt 5" descr="En bild som visar text&#10;&#10;Automatiskt genererad beskrivning">
            <a:extLst>
              <a:ext uri="{FF2B5EF4-FFF2-40B4-BE49-F238E27FC236}">
                <a16:creationId xmlns:a16="http://schemas.microsoft.com/office/drawing/2014/main" id="{CD003380-460D-5F86-FA4D-B1302BC81E8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09362" y="1592572"/>
            <a:ext cx="9787276" cy="3082064"/>
          </a:xfrm>
          <a:prstGeom prst="rect">
            <a:avLst/>
          </a:prstGeom>
        </p:spPr>
      </p:pic>
    </p:spTree>
    <p:extLst>
      <p:ext uri="{BB962C8B-B14F-4D97-AF65-F5344CB8AC3E}">
        <p14:creationId xmlns:p14="http://schemas.microsoft.com/office/powerpoint/2010/main" val="23907068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35679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388E3E3-BAD2-8DCC-837F-72EE8A5156CA}"/>
              </a:ext>
            </a:extLst>
          </p:cNvPr>
          <p:cNvSpPr>
            <a:spLocks noGrp="1"/>
          </p:cNvSpPr>
          <p:nvPr>
            <p:ph type="title"/>
          </p:nvPr>
        </p:nvSpPr>
        <p:spPr>
          <a:xfrm>
            <a:off x="523784" y="1030775"/>
            <a:ext cx="4311048" cy="1440469"/>
          </a:xfrm>
          <a:prstGeom prst="rect">
            <a:avLst/>
          </a:prstGeom>
        </p:spPr>
        <p:txBody>
          <a:bodyPr anchor="ctr"/>
          <a:lstStyle>
            <a:lvl1pPr algn="l">
              <a:defRPr sz="3200" b="1">
                <a:solidFill>
                  <a:schemeClr val="tx1"/>
                </a:solidFill>
                <a:latin typeface="+mn-lt"/>
              </a:defRPr>
            </a:lvl1p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B8A0BEF1-14BC-6A75-74D7-5909CBEC1205}"/>
              </a:ext>
            </a:extLst>
          </p:cNvPr>
          <p:cNvSpPr>
            <a:spLocks noGrp="1"/>
          </p:cNvSpPr>
          <p:nvPr>
            <p:ph idx="1"/>
          </p:nvPr>
        </p:nvSpPr>
        <p:spPr>
          <a:xfrm>
            <a:off x="5180012" y="1083076"/>
            <a:ext cx="6172200" cy="5076655"/>
          </a:xfrm>
          <a:prstGeom prst="rect">
            <a:avLst/>
          </a:prstGeom>
        </p:spPr>
        <p:txBody>
          <a:bodyPr/>
          <a:lstStyle>
            <a:lvl1pPr>
              <a:defRPr lang="sv-SE" sz="2800"/>
            </a:lvl1pPr>
            <a:lvl2pPr>
              <a:defRPr lang="sv-SE" sz="2400"/>
            </a:lvl2pPr>
            <a:lvl3pPr>
              <a:defRPr lang="sv-SE" sz="2000"/>
            </a:lvl3pPr>
            <a:lvl4pPr>
              <a:defRPr lang="sv-SE" sz="1800"/>
            </a:lvl4pPr>
            <a:lvl5pPr>
              <a:defRPr lang="sv-SE" sz="1800"/>
            </a:lvl5pPr>
            <a:lvl6pPr>
              <a:defRPr sz="2000"/>
            </a:lvl6pPr>
            <a:lvl7pPr>
              <a:defRPr sz="2000"/>
            </a:lvl7pPr>
            <a:lvl8pPr>
              <a:defRPr sz="2000"/>
            </a:lvl8pPr>
            <a:lvl9pPr>
              <a:defRPr sz="2000"/>
            </a:lvl9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5" name="Platshållare för text 3">
            <a:extLst>
              <a:ext uri="{FF2B5EF4-FFF2-40B4-BE49-F238E27FC236}">
                <a16:creationId xmlns:a16="http://schemas.microsoft.com/office/drawing/2014/main" id="{9FC10986-1255-F869-B318-9414F8EAC0EB}"/>
              </a:ext>
            </a:extLst>
          </p:cNvPr>
          <p:cNvSpPr>
            <a:spLocks noGrp="1"/>
          </p:cNvSpPr>
          <p:nvPr>
            <p:ph type="body" sz="half" idx="2"/>
          </p:nvPr>
        </p:nvSpPr>
        <p:spPr>
          <a:xfrm>
            <a:off x="526960" y="2635135"/>
            <a:ext cx="4311048" cy="3524596"/>
          </a:xfrm>
          <a:prstGeom prst="rect">
            <a:avLst/>
          </a:prstGeom>
        </p:spPr>
        <p:txBody>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dirty="0"/>
              <a:t>Klicka här för att ändra format på bakgrundstexten</a:t>
            </a:r>
          </a:p>
        </p:txBody>
      </p:sp>
    </p:spTree>
    <p:extLst>
      <p:ext uri="{BB962C8B-B14F-4D97-AF65-F5344CB8AC3E}">
        <p14:creationId xmlns:p14="http://schemas.microsoft.com/office/powerpoint/2010/main" val="30188324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1DC30E4-AC13-4AD0-6A64-959428E90DF3}"/>
              </a:ext>
            </a:extLst>
          </p:cNvPr>
          <p:cNvSpPr>
            <a:spLocks noGrp="1"/>
          </p:cNvSpPr>
          <p:nvPr>
            <p:ph type="title"/>
          </p:nvPr>
        </p:nvSpPr>
        <p:spPr>
          <a:xfrm>
            <a:off x="523784" y="1059881"/>
            <a:ext cx="4314224" cy="1413163"/>
          </a:xfrm>
          <a:prstGeom prst="rect">
            <a:avLst/>
          </a:prstGeom>
        </p:spPr>
        <p:txBody>
          <a:bodyPr anchor="b"/>
          <a:lstStyle>
            <a:lvl1pPr>
              <a:defRPr sz="3200" b="1">
                <a:solidFill>
                  <a:schemeClr val="tx1"/>
                </a:solidFill>
                <a:latin typeface="+mn-lt"/>
              </a:defRPr>
            </a:lvl1pPr>
          </a:lstStyle>
          <a:p>
            <a:r>
              <a:rPr lang="sv-SE" dirty="0"/>
              <a:t>Klicka här för att ändra mall för rubrikformat</a:t>
            </a:r>
          </a:p>
        </p:txBody>
      </p:sp>
      <p:sp>
        <p:nvSpPr>
          <p:cNvPr id="3" name="Platshållare för bild 2">
            <a:extLst>
              <a:ext uri="{FF2B5EF4-FFF2-40B4-BE49-F238E27FC236}">
                <a16:creationId xmlns:a16="http://schemas.microsoft.com/office/drawing/2014/main" id="{87A2FDF2-5FFE-6AEC-2F6B-77F934552A0D}"/>
              </a:ext>
            </a:extLst>
          </p:cNvPr>
          <p:cNvSpPr>
            <a:spLocks noGrp="1"/>
          </p:cNvSpPr>
          <p:nvPr>
            <p:ph type="pic" idx="1"/>
          </p:nvPr>
        </p:nvSpPr>
        <p:spPr>
          <a:xfrm>
            <a:off x="5180012" y="1101441"/>
            <a:ext cx="6172200" cy="5058290"/>
          </a:xfrm>
          <a:prstGeom prst="rect">
            <a:avLst/>
          </a:prstGeom>
        </p:spPr>
        <p:txBody>
          <a:bodyPr/>
          <a:lstStyle>
            <a:lvl1pPr marL="0" indent="0">
              <a:buNone/>
              <a:defRPr lang="sv-SE" sz="1800" i="1" dirty="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sv-SE" dirty="0"/>
          </a:p>
        </p:txBody>
      </p:sp>
      <p:sp>
        <p:nvSpPr>
          <p:cNvPr id="4" name="Platshållare för text 3">
            <a:extLst>
              <a:ext uri="{FF2B5EF4-FFF2-40B4-BE49-F238E27FC236}">
                <a16:creationId xmlns:a16="http://schemas.microsoft.com/office/drawing/2014/main" id="{E78DEA67-E7A1-D5FD-0DAE-5EDDCF4DD045}"/>
              </a:ext>
            </a:extLst>
          </p:cNvPr>
          <p:cNvSpPr>
            <a:spLocks noGrp="1"/>
          </p:cNvSpPr>
          <p:nvPr>
            <p:ph type="body" sz="half" idx="2"/>
          </p:nvPr>
        </p:nvSpPr>
        <p:spPr>
          <a:xfrm>
            <a:off x="523784" y="2635135"/>
            <a:ext cx="4314224" cy="3524596"/>
          </a:xfrm>
          <a:prstGeom prst="rect">
            <a:avLst/>
          </a:prstGeom>
        </p:spPr>
        <p:txBody>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Tree>
    <p:extLst>
      <p:ext uri="{BB962C8B-B14F-4D97-AF65-F5344CB8AC3E}">
        <p14:creationId xmlns:p14="http://schemas.microsoft.com/office/powerpoint/2010/main" val="460152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Rubrik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720000" y="609600"/>
            <a:ext cx="5376000" cy="914400"/>
          </a:xfrm>
        </p:spPr>
        <p:txBody>
          <a:bodyPr/>
          <a:lstStyle/>
          <a:p>
            <a:r>
              <a:rPr lang="sv-SE" dirty="0"/>
              <a:t>Klicka här för att ändra format</a:t>
            </a:r>
          </a:p>
        </p:txBody>
      </p:sp>
      <p:sp>
        <p:nvSpPr>
          <p:cNvPr id="3" name="Platshållare för innehåll 2"/>
          <p:cNvSpPr>
            <a:spLocks noGrp="1"/>
          </p:cNvSpPr>
          <p:nvPr>
            <p:ph idx="1"/>
          </p:nvPr>
        </p:nvSpPr>
        <p:spPr>
          <a:xfrm>
            <a:off x="720000" y="1524000"/>
            <a:ext cx="5376000" cy="4203000"/>
          </a:xfrm>
        </p:spPr>
        <p:txBody>
          <a:bodyPr wrap="square"/>
          <a:lstStyle/>
          <a:p>
            <a:pPr lvl="0"/>
            <a:r>
              <a:rPr lang="sv-SE" dirty="0"/>
              <a:t>Klicka här för att ändra format</a:t>
            </a:r>
          </a:p>
          <a:p>
            <a:pPr lvl="0"/>
            <a:r>
              <a:rPr lang="sv-SE" dirty="0"/>
              <a:t>på bakgrundstexten</a:t>
            </a:r>
          </a:p>
          <a:p>
            <a:pPr lvl="0"/>
            <a:r>
              <a:rPr lang="sv-SE" dirty="0"/>
              <a:t>Nivå två</a:t>
            </a:r>
          </a:p>
          <a:p>
            <a:pPr lvl="0"/>
            <a:r>
              <a:rPr lang="sv-SE" dirty="0"/>
              <a:t>Nivå tre</a:t>
            </a:r>
          </a:p>
        </p:txBody>
      </p:sp>
      <p:sp>
        <p:nvSpPr>
          <p:cNvPr id="4" name="Platshållare för datum 3"/>
          <p:cNvSpPr>
            <a:spLocks noGrp="1"/>
          </p:cNvSpPr>
          <p:nvPr>
            <p:ph type="dt" sz="half" idx="2"/>
          </p:nvPr>
        </p:nvSpPr>
        <p:spPr>
          <a:xfrm>
            <a:off x="8737600" y="244478"/>
            <a:ext cx="2844800" cy="365125"/>
          </a:xfrm>
          <a:prstGeom prst="rect">
            <a:avLst/>
          </a:prstGeom>
        </p:spPr>
        <p:txBody>
          <a:bodyPr vert="horz" lIns="91440" tIns="45720" rIns="91440" bIns="45720" rtlCol="0" anchor="ctr"/>
          <a:lstStyle>
            <a:lvl1pPr algn="r">
              <a:defRPr sz="1200">
                <a:solidFill>
                  <a:srgbClr val="000000"/>
                </a:solidFill>
              </a:defRPr>
            </a:lvl1pPr>
          </a:lstStyle>
          <a:p>
            <a:endParaRPr lang="en-US" dirty="0"/>
          </a:p>
        </p:txBody>
      </p:sp>
      <p:sp>
        <p:nvSpPr>
          <p:cNvPr id="7" name="Platshållare för bild 5"/>
          <p:cNvSpPr>
            <a:spLocks noGrp="1"/>
          </p:cNvSpPr>
          <p:nvPr>
            <p:ph type="pic" sz="quarter" idx="11"/>
          </p:nvPr>
        </p:nvSpPr>
        <p:spPr>
          <a:xfrm>
            <a:off x="6400800" y="762000"/>
            <a:ext cx="5071533" cy="4965000"/>
          </a:xfrm>
        </p:spPr>
        <p:txBody>
          <a:bodyPr/>
          <a:lstStyle/>
          <a:p>
            <a:endParaRPr lang="sv-SE"/>
          </a:p>
        </p:txBody>
      </p:sp>
    </p:spTree>
    <p:extLst>
      <p:ext uri="{BB962C8B-B14F-4D97-AF65-F5344CB8AC3E}">
        <p14:creationId xmlns:p14="http://schemas.microsoft.com/office/powerpoint/2010/main" val="40965861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Rubrik och innehåll">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720000" y="1524000"/>
            <a:ext cx="10862400" cy="4038600"/>
          </a:xfrm>
        </p:spPr>
        <p:txBody>
          <a:bodyPr/>
          <a:lstStyle/>
          <a:p>
            <a:pPr lvl="0"/>
            <a:r>
              <a:rPr lang="sv-SE" dirty="0"/>
              <a:t>Klicka här för att ändra format på bakgrundstexten</a:t>
            </a:r>
          </a:p>
          <a:p>
            <a:pPr lvl="0"/>
            <a:r>
              <a:rPr lang="sv-SE" dirty="0"/>
              <a:t>Nivå två</a:t>
            </a:r>
          </a:p>
          <a:p>
            <a:pPr lvl="0"/>
            <a:r>
              <a:rPr lang="sv-SE" dirty="0"/>
              <a:t>Nivå tre</a:t>
            </a:r>
          </a:p>
          <a:p>
            <a:pPr lvl="0"/>
            <a:r>
              <a:rPr lang="sv-SE" dirty="0"/>
              <a:t>Nivå fyra</a:t>
            </a:r>
          </a:p>
          <a:p>
            <a:pPr lvl="0"/>
            <a:r>
              <a:rPr lang="sv-SE" dirty="0"/>
              <a:t>Nivå fem</a:t>
            </a:r>
          </a:p>
        </p:txBody>
      </p:sp>
    </p:spTree>
    <p:extLst>
      <p:ext uri="{BB962C8B-B14F-4D97-AF65-F5344CB8AC3E}">
        <p14:creationId xmlns:p14="http://schemas.microsoft.com/office/powerpoint/2010/main" val="25969757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idx="1"/>
          </p:nvPr>
        </p:nvSpPr>
        <p:spPr>
          <a:xfrm>
            <a:off x="720000" y="1524000"/>
            <a:ext cx="10862400" cy="1143000"/>
          </a:xfrm>
        </p:spPr>
        <p:txBody>
          <a:bodyPr wrap="square"/>
          <a:lstStyle/>
          <a:p>
            <a:pPr lvl="0"/>
            <a:r>
              <a:rPr lang="sv-SE"/>
              <a:t>Klicka här för att ändra format på bakgrundstexten</a:t>
            </a:r>
          </a:p>
          <a:p>
            <a:pPr lvl="1"/>
            <a:r>
              <a:rPr lang="sv-SE"/>
              <a:t>Nivå två</a:t>
            </a:r>
          </a:p>
          <a:p>
            <a:pPr lvl="2"/>
            <a:r>
              <a:rPr lang="sv-SE"/>
              <a:t>Nivå tre</a:t>
            </a:r>
          </a:p>
        </p:txBody>
      </p:sp>
      <p:sp>
        <p:nvSpPr>
          <p:cNvPr id="6" name="Platshållare för bild 5"/>
          <p:cNvSpPr>
            <a:spLocks noGrp="1"/>
          </p:cNvSpPr>
          <p:nvPr>
            <p:ph type="pic" sz="quarter" idx="10"/>
          </p:nvPr>
        </p:nvSpPr>
        <p:spPr>
          <a:xfrm>
            <a:off x="812800" y="2667000"/>
            <a:ext cx="5071533" cy="3060000"/>
          </a:xfrm>
        </p:spPr>
        <p:txBody>
          <a:bodyPr/>
          <a:lstStyle/>
          <a:p>
            <a:r>
              <a:rPr lang="sv-SE"/>
              <a:t>Klicka på ikonen för att lägga till en bild</a:t>
            </a:r>
          </a:p>
        </p:txBody>
      </p:sp>
      <p:sp>
        <p:nvSpPr>
          <p:cNvPr id="7" name="Platshållare för bild 5"/>
          <p:cNvSpPr>
            <a:spLocks noGrp="1"/>
          </p:cNvSpPr>
          <p:nvPr>
            <p:ph type="pic" sz="quarter" idx="11"/>
          </p:nvPr>
        </p:nvSpPr>
        <p:spPr>
          <a:xfrm>
            <a:off x="6400800" y="2667000"/>
            <a:ext cx="5071533" cy="3060000"/>
          </a:xfrm>
        </p:spPr>
        <p:txBody>
          <a:bodyPr/>
          <a:lstStyle/>
          <a:p>
            <a:r>
              <a:rPr lang="sv-SE"/>
              <a:t>Klicka på ikonen för att lägga till en bild</a:t>
            </a:r>
          </a:p>
        </p:txBody>
      </p:sp>
    </p:spTree>
    <p:extLst>
      <p:ext uri="{BB962C8B-B14F-4D97-AF65-F5344CB8AC3E}">
        <p14:creationId xmlns:p14="http://schemas.microsoft.com/office/powerpoint/2010/main" val="35947540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Rubrik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720000" y="609600"/>
            <a:ext cx="5376000" cy="914400"/>
          </a:xfrm>
        </p:spPr>
        <p:txBody>
          <a:bodyPr/>
          <a:lstStyle/>
          <a:p>
            <a:r>
              <a:rPr lang="sv-SE"/>
              <a:t>Klicka här för att ändra mall för rubrikformat</a:t>
            </a:r>
            <a:endParaRPr lang="sv-SE" dirty="0"/>
          </a:p>
        </p:txBody>
      </p:sp>
      <p:sp>
        <p:nvSpPr>
          <p:cNvPr id="3" name="Platshållare för innehåll 2"/>
          <p:cNvSpPr>
            <a:spLocks noGrp="1"/>
          </p:cNvSpPr>
          <p:nvPr>
            <p:ph idx="1"/>
          </p:nvPr>
        </p:nvSpPr>
        <p:spPr>
          <a:xfrm>
            <a:off x="720000" y="1524000"/>
            <a:ext cx="5376000" cy="4203000"/>
          </a:xfrm>
        </p:spPr>
        <p:txBody>
          <a:bodyPr wrap="square"/>
          <a:lstStyle/>
          <a:p>
            <a:pPr lvl="0"/>
            <a:r>
              <a:rPr lang="sv-SE"/>
              <a:t>Klicka här för att ändra format på bakgrundstexten</a:t>
            </a:r>
          </a:p>
          <a:p>
            <a:pPr lvl="1"/>
            <a:r>
              <a:rPr lang="sv-SE"/>
              <a:t>Nivå två</a:t>
            </a:r>
          </a:p>
          <a:p>
            <a:pPr lvl="2"/>
            <a:r>
              <a:rPr lang="sv-SE"/>
              <a:t>Nivå tre</a:t>
            </a:r>
          </a:p>
          <a:p>
            <a:pPr lvl="3"/>
            <a:r>
              <a:rPr lang="sv-SE"/>
              <a:t>Nivå fyra</a:t>
            </a:r>
          </a:p>
        </p:txBody>
      </p:sp>
      <p:sp>
        <p:nvSpPr>
          <p:cNvPr id="4" name="Platshållare för datum 3"/>
          <p:cNvSpPr>
            <a:spLocks noGrp="1"/>
          </p:cNvSpPr>
          <p:nvPr>
            <p:ph type="dt" sz="half" idx="2"/>
          </p:nvPr>
        </p:nvSpPr>
        <p:spPr>
          <a:xfrm>
            <a:off x="8737600" y="244478"/>
            <a:ext cx="2844800" cy="365125"/>
          </a:xfrm>
          <a:prstGeom prst="rect">
            <a:avLst/>
          </a:prstGeom>
        </p:spPr>
        <p:txBody>
          <a:bodyPr vert="horz" lIns="91440" tIns="45720" rIns="91440" bIns="45720" rtlCol="0" anchor="ctr"/>
          <a:lstStyle>
            <a:lvl1pPr algn="r">
              <a:defRPr sz="1200">
                <a:solidFill>
                  <a:srgbClr val="000000"/>
                </a:solidFill>
              </a:defRPr>
            </a:lvl1pPr>
          </a:lstStyle>
          <a:p>
            <a:endParaRPr lang="en-US" dirty="0"/>
          </a:p>
        </p:txBody>
      </p:sp>
      <p:sp>
        <p:nvSpPr>
          <p:cNvPr id="7" name="Platshållare för bild 5"/>
          <p:cNvSpPr>
            <a:spLocks noGrp="1"/>
          </p:cNvSpPr>
          <p:nvPr>
            <p:ph type="pic" sz="quarter" idx="11"/>
          </p:nvPr>
        </p:nvSpPr>
        <p:spPr>
          <a:xfrm>
            <a:off x="6400800" y="762000"/>
            <a:ext cx="5071533" cy="4965000"/>
          </a:xfrm>
        </p:spPr>
        <p:txBody>
          <a:bodyPr/>
          <a:lstStyle/>
          <a:p>
            <a:r>
              <a:rPr lang="sv-SE"/>
              <a:t>Klicka på ikonen för att lägga till en bild</a:t>
            </a:r>
          </a:p>
        </p:txBody>
      </p:sp>
    </p:spTree>
    <p:extLst>
      <p:ext uri="{BB962C8B-B14F-4D97-AF65-F5344CB8AC3E}">
        <p14:creationId xmlns:p14="http://schemas.microsoft.com/office/powerpoint/2010/main" val="3201626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Rubrik och innehåll">
    <p:spTree>
      <p:nvGrpSpPr>
        <p:cNvPr id="1" name=""/>
        <p:cNvGrpSpPr/>
        <p:nvPr/>
      </p:nvGrpSpPr>
      <p:grpSpPr>
        <a:xfrm>
          <a:off x="0" y="0"/>
          <a:ext cx="0" cy="0"/>
          <a:chOff x="0" y="0"/>
          <a:chExt cx="0" cy="0"/>
        </a:xfrm>
      </p:grpSpPr>
      <p:sp>
        <p:nvSpPr>
          <p:cNvPr id="7" name="Platshållare för bild 5"/>
          <p:cNvSpPr>
            <a:spLocks noGrp="1"/>
          </p:cNvSpPr>
          <p:nvPr>
            <p:ph type="pic" sz="quarter" idx="11"/>
          </p:nvPr>
        </p:nvSpPr>
        <p:spPr>
          <a:xfrm>
            <a:off x="812800" y="762000"/>
            <a:ext cx="10659533" cy="4965000"/>
          </a:xfrm>
        </p:spPr>
        <p:txBody>
          <a:bodyPr/>
          <a:lstStyle/>
          <a:p>
            <a:r>
              <a:rPr lang="sv-SE"/>
              <a:t>Klicka på ikonen för att lägga till en bild</a:t>
            </a:r>
          </a:p>
        </p:txBody>
      </p:sp>
      <p:sp>
        <p:nvSpPr>
          <p:cNvPr id="4" name="Platshållare för datum 3"/>
          <p:cNvSpPr>
            <a:spLocks noGrp="1"/>
          </p:cNvSpPr>
          <p:nvPr>
            <p:ph type="dt" sz="half" idx="2"/>
          </p:nvPr>
        </p:nvSpPr>
        <p:spPr>
          <a:xfrm>
            <a:off x="8737600" y="244478"/>
            <a:ext cx="2844800" cy="365125"/>
          </a:xfrm>
          <a:prstGeom prst="rect">
            <a:avLst/>
          </a:prstGeom>
        </p:spPr>
        <p:txBody>
          <a:bodyPr vert="horz" lIns="91440" tIns="45720" rIns="91440" bIns="45720" rtlCol="0" anchor="ctr"/>
          <a:lstStyle>
            <a:lvl1pPr algn="r">
              <a:defRPr sz="1200">
                <a:solidFill>
                  <a:srgbClr val="000000"/>
                </a:solidFill>
              </a:defRPr>
            </a:lvl1pPr>
          </a:lstStyle>
          <a:p>
            <a:endParaRPr lang="en-US" dirty="0"/>
          </a:p>
        </p:txBody>
      </p:sp>
    </p:spTree>
    <p:extLst>
      <p:ext uri="{BB962C8B-B14F-4D97-AF65-F5344CB8AC3E}">
        <p14:creationId xmlns:p14="http://schemas.microsoft.com/office/powerpoint/2010/main" val="28614814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01971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831602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3_Tom">
    <p:bg>
      <p:bgRef idx="1003">
        <a:schemeClr val="bg1"/>
      </p:bgRef>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698ADBEC-18B4-FD26-F22B-FB13E157EB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992" y="1102029"/>
            <a:ext cx="11962015" cy="5636551"/>
          </a:xfrm>
          <a:prstGeom prst="rect">
            <a:avLst/>
          </a:prstGeom>
        </p:spPr>
      </p:pic>
      <p:pic>
        <p:nvPicPr>
          <p:cNvPr id="2" name="Bildobjekt 1" descr="En bild som visar text&#10;&#10;Automatiskt genererad beskrivning">
            <a:extLst>
              <a:ext uri="{FF2B5EF4-FFF2-40B4-BE49-F238E27FC236}">
                <a16:creationId xmlns:a16="http://schemas.microsoft.com/office/drawing/2014/main" id="{614DA134-8134-EA28-B37B-FE0793981BF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09362" y="1592572"/>
            <a:ext cx="9787276" cy="3082064"/>
          </a:xfrm>
          <a:prstGeom prst="rect">
            <a:avLst/>
          </a:prstGeom>
        </p:spPr>
      </p:pic>
    </p:spTree>
    <p:extLst>
      <p:ext uri="{BB962C8B-B14F-4D97-AF65-F5344CB8AC3E}">
        <p14:creationId xmlns:p14="http://schemas.microsoft.com/office/powerpoint/2010/main" val="1337431721"/>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3F9EF7E-4018-75F1-41D6-DD3A91606495}"/>
              </a:ext>
            </a:extLst>
          </p:cNvPr>
          <p:cNvSpPr>
            <a:spLocks noGrp="1"/>
          </p:cNvSpPr>
          <p:nvPr>
            <p:ph type="ctrTitle"/>
          </p:nvPr>
        </p:nvSpPr>
        <p:spPr>
          <a:xfrm>
            <a:off x="1524000" y="1945744"/>
            <a:ext cx="9144000" cy="1330036"/>
          </a:xfrm>
          <a:prstGeom prst="rect">
            <a:avLst/>
          </a:prstGeom>
        </p:spPr>
        <p:txBody>
          <a:bodyPr anchor="b"/>
          <a:lstStyle>
            <a:lvl1pPr algn="ctr">
              <a:defRPr sz="4400" b="1">
                <a:solidFill>
                  <a:schemeClr val="tx1"/>
                </a:solidFill>
                <a:latin typeface="+mn-lt"/>
              </a:defRPr>
            </a:lvl1pPr>
          </a:lstStyle>
          <a:p>
            <a:r>
              <a:rPr lang="sv-SE" dirty="0"/>
              <a:t>Klicka här för att ändra mall för rubrikformat</a:t>
            </a:r>
          </a:p>
        </p:txBody>
      </p:sp>
      <p:sp>
        <p:nvSpPr>
          <p:cNvPr id="3" name="Underrubrik 2">
            <a:extLst>
              <a:ext uri="{FF2B5EF4-FFF2-40B4-BE49-F238E27FC236}">
                <a16:creationId xmlns:a16="http://schemas.microsoft.com/office/drawing/2014/main" id="{E42B1D45-531B-06A3-23F4-B33FAC0843C9}"/>
              </a:ext>
            </a:extLst>
          </p:cNvPr>
          <p:cNvSpPr>
            <a:spLocks noGrp="1"/>
          </p:cNvSpPr>
          <p:nvPr>
            <p:ph type="subTitle" idx="1"/>
          </p:nvPr>
        </p:nvSpPr>
        <p:spPr>
          <a:xfrm>
            <a:off x="1524000" y="3442034"/>
            <a:ext cx="9144000" cy="2719069"/>
          </a:xfrm>
          <a:prstGeom prst="rect">
            <a:avLst/>
          </a:prstGeom>
        </p:spPr>
        <p:txBody>
          <a:bodyPr/>
          <a:lstStyle>
            <a:lvl1pPr marL="0" indent="0" algn="ctr">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spTree>
    <p:extLst>
      <p:ext uri="{BB962C8B-B14F-4D97-AF65-F5344CB8AC3E}">
        <p14:creationId xmlns:p14="http://schemas.microsoft.com/office/powerpoint/2010/main" val="29763541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3F9EF7E-4018-75F1-41D6-DD3A91606495}"/>
              </a:ext>
            </a:extLst>
          </p:cNvPr>
          <p:cNvSpPr>
            <a:spLocks noGrp="1"/>
          </p:cNvSpPr>
          <p:nvPr>
            <p:ph type="ctrTitle"/>
          </p:nvPr>
        </p:nvSpPr>
        <p:spPr>
          <a:xfrm>
            <a:off x="1524000" y="1954627"/>
            <a:ext cx="9144000" cy="1321724"/>
          </a:xfrm>
          <a:prstGeom prst="rect">
            <a:avLst/>
          </a:prstGeom>
        </p:spPr>
        <p:txBody>
          <a:bodyPr anchor="b"/>
          <a:lstStyle>
            <a:lvl1pPr algn="ctr">
              <a:defRPr sz="4400" b="1">
                <a:solidFill>
                  <a:schemeClr val="tx1"/>
                </a:solidFill>
                <a:latin typeface="+mn-lt"/>
              </a:defRPr>
            </a:lvl1pPr>
          </a:lstStyle>
          <a:p>
            <a:r>
              <a:rPr lang="sv-SE" dirty="0"/>
              <a:t>Klicka här för att ändra mall för rubrikformat</a:t>
            </a:r>
          </a:p>
        </p:txBody>
      </p:sp>
      <p:sp>
        <p:nvSpPr>
          <p:cNvPr id="3" name="Underrubrik 2">
            <a:extLst>
              <a:ext uri="{FF2B5EF4-FFF2-40B4-BE49-F238E27FC236}">
                <a16:creationId xmlns:a16="http://schemas.microsoft.com/office/drawing/2014/main" id="{E42B1D45-531B-06A3-23F4-B33FAC0843C9}"/>
              </a:ext>
            </a:extLst>
          </p:cNvPr>
          <p:cNvSpPr>
            <a:spLocks noGrp="1"/>
          </p:cNvSpPr>
          <p:nvPr>
            <p:ph type="subTitle" idx="1"/>
          </p:nvPr>
        </p:nvSpPr>
        <p:spPr>
          <a:xfrm>
            <a:off x="1524000" y="3450918"/>
            <a:ext cx="9144000" cy="2710185"/>
          </a:xfrm>
          <a:prstGeom prst="rect">
            <a:avLst/>
          </a:prstGeom>
        </p:spPr>
        <p:txBody>
          <a:bodyPr/>
          <a:lstStyle>
            <a:lvl1pPr marL="0" indent="0" algn="ctr">
              <a:buNone/>
              <a:defRPr lang="sv-SE" dirty="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spTree>
    <p:extLst>
      <p:ext uri="{BB962C8B-B14F-4D97-AF65-F5344CB8AC3E}">
        <p14:creationId xmlns:p14="http://schemas.microsoft.com/office/powerpoint/2010/main" val="4376784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C718FF1-CBAA-ED3E-4FEC-73776561FE7A}"/>
              </a:ext>
            </a:extLst>
          </p:cNvPr>
          <p:cNvSpPr>
            <a:spLocks noGrp="1"/>
          </p:cNvSpPr>
          <p:nvPr>
            <p:ph type="title"/>
          </p:nvPr>
        </p:nvSpPr>
        <p:spPr>
          <a:xfrm>
            <a:off x="532660" y="1228558"/>
            <a:ext cx="10571728" cy="1296785"/>
          </a:xfrm>
          <a:prstGeom prst="rect">
            <a:avLst/>
          </a:prstGeom>
        </p:spPr>
        <p:txBody>
          <a:bodyPr anchor="ctr"/>
          <a:lstStyle>
            <a:lvl1pPr algn="l">
              <a:defRPr sz="3600" b="1">
                <a:solidFill>
                  <a:schemeClr val="tx1"/>
                </a:solidFill>
                <a:latin typeface="+mn-lt"/>
              </a:defRPr>
            </a:lvl1p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BABB37E3-6793-802D-D507-D073D9DE0367}"/>
              </a:ext>
            </a:extLst>
          </p:cNvPr>
          <p:cNvSpPr>
            <a:spLocks noGrp="1"/>
          </p:cNvSpPr>
          <p:nvPr>
            <p:ph idx="1"/>
          </p:nvPr>
        </p:nvSpPr>
        <p:spPr>
          <a:xfrm>
            <a:off x="532660" y="2699911"/>
            <a:ext cx="10571728" cy="3658208"/>
          </a:xfrm>
          <a:prstGeom prst="rect">
            <a:avLst/>
          </a:prstGeo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33217872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5BC11AE-2941-63B9-CC83-3D56FB1D8B35}"/>
              </a:ext>
            </a:extLst>
          </p:cNvPr>
          <p:cNvSpPr>
            <a:spLocks noGrp="1"/>
          </p:cNvSpPr>
          <p:nvPr>
            <p:ph type="title"/>
          </p:nvPr>
        </p:nvSpPr>
        <p:spPr>
          <a:xfrm>
            <a:off x="532660" y="1238753"/>
            <a:ext cx="10538745" cy="1346662"/>
          </a:xfrm>
          <a:prstGeom prst="rect">
            <a:avLst/>
          </a:prstGeom>
        </p:spPr>
        <p:txBody>
          <a:bodyPr anchor="ctr"/>
          <a:lstStyle>
            <a:lvl1pPr>
              <a:defRPr sz="3600" b="1">
                <a:solidFill>
                  <a:schemeClr val="tx1"/>
                </a:solidFill>
                <a:latin typeface="+mn-lt"/>
              </a:defRPr>
            </a:lvl1p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E12387A0-AE9A-8EDC-39C0-F10DCC9823D8}"/>
              </a:ext>
            </a:extLst>
          </p:cNvPr>
          <p:cNvSpPr>
            <a:spLocks noGrp="1"/>
          </p:cNvSpPr>
          <p:nvPr>
            <p:ph type="body" idx="1"/>
          </p:nvPr>
        </p:nvSpPr>
        <p:spPr>
          <a:xfrm>
            <a:off x="532660" y="2759982"/>
            <a:ext cx="10538745" cy="3632662"/>
          </a:xfrm>
          <a:prstGeom prst="rect">
            <a:avLst/>
          </a:prstGeom>
        </p:spPr>
        <p:txBody>
          <a:bodyPr/>
          <a:lstStyle>
            <a:lvl1pPr marL="0" indent="0">
              <a:buNone/>
              <a:defRPr sz="2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Tree>
    <p:extLst>
      <p:ext uri="{BB962C8B-B14F-4D97-AF65-F5344CB8AC3E}">
        <p14:creationId xmlns:p14="http://schemas.microsoft.com/office/powerpoint/2010/main" val="37049133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6C74F68-407D-27D9-926D-4F3ECC87461F}"/>
              </a:ext>
            </a:extLst>
          </p:cNvPr>
          <p:cNvSpPr>
            <a:spLocks noGrp="1"/>
          </p:cNvSpPr>
          <p:nvPr>
            <p:ph type="title"/>
          </p:nvPr>
        </p:nvSpPr>
        <p:spPr>
          <a:xfrm>
            <a:off x="523783" y="1171692"/>
            <a:ext cx="10608075" cy="1280160"/>
          </a:xfrm>
          <a:prstGeom prst="rect">
            <a:avLst/>
          </a:prstGeom>
        </p:spPr>
        <p:txBody>
          <a:bodyPr anchor="ctr"/>
          <a:lstStyle>
            <a:lvl1pPr>
              <a:defRPr sz="3600" b="1">
                <a:solidFill>
                  <a:schemeClr val="tx1"/>
                </a:solidFill>
                <a:latin typeface="+mn-lt"/>
              </a:defRPr>
            </a:lvl1p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C97343BD-8E7C-F4DC-B1A3-86970CE59BDE}"/>
              </a:ext>
            </a:extLst>
          </p:cNvPr>
          <p:cNvSpPr>
            <a:spLocks noGrp="1"/>
          </p:cNvSpPr>
          <p:nvPr>
            <p:ph sz="half" idx="1"/>
          </p:nvPr>
        </p:nvSpPr>
        <p:spPr>
          <a:xfrm>
            <a:off x="570691" y="2568226"/>
            <a:ext cx="5227167" cy="3724708"/>
          </a:xfrm>
          <a:prstGeom prst="rect">
            <a:avLst/>
          </a:prstGeo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a:extLst>
              <a:ext uri="{FF2B5EF4-FFF2-40B4-BE49-F238E27FC236}">
                <a16:creationId xmlns:a16="http://schemas.microsoft.com/office/drawing/2014/main" id="{EDC6FB75-48EC-9D88-B0C0-3A4948B0E694}"/>
              </a:ext>
            </a:extLst>
          </p:cNvPr>
          <p:cNvSpPr>
            <a:spLocks noGrp="1"/>
          </p:cNvSpPr>
          <p:nvPr>
            <p:ph sz="half" idx="2"/>
          </p:nvPr>
        </p:nvSpPr>
        <p:spPr>
          <a:xfrm>
            <a:off x="5904691" y="2568226"/>
            <a:ext cx="5227167" cy="3724708"/>
          </a:xfrm>
          <a:prstGeom prst="rect">
            <a:avLst/>
          </a:prstGeo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19856154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D4317FC-112F-1623-3BF3-23DFB9F35608}"/>
              </a:ext>
            </a:extLst>
          </p:cNvPr>
          <p:cNvSpPr>
            <a:spLocks noGrp="1"/>
          </p:cNvSpPr>
          <p:nvPr>
            <p:ph type="title"/>
          </p:nvPr>
        </p:nvSpPr>
        <p:spPr>
          <a:xfrm>
            <a:off x="514905" y="1060392"/>
            <a:ext cx="10840483" cy="1200671"/>
          </a:xfrm>
          <a:prstGeom prst="rect">
            <a:avLst/>
          </a:prstGeom>
        </p:spPr>
        <p:txBody>
          <a:bodyPr/>
          <a:lstStyle>
            <a:lvl1pPr>
              <a:defRPr sz="3600" b="1">
                <a:solidFill>
                  <a:schemeClr val="tx1"/>
                </a:solidFill>
                <a:latin typeface="+mn-lt"/>
              </a:defRPr>
            </a:lvl1p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CA9C4CE3-2DC4-CB55-5AB3-ABF767C10293}"/>
              </a:ext>
            </a:extLst>
          </p:cNvPr>
          <p:cNvSpPr>
            <a:spLocks noGrp="1"/>
          </p:cNvSpPr>
          <p:nvPr>
            <p:ph type="body" idx="1"/>
          </p:nvPr>
        </p:nvSpPr>
        <p:spPr>
          <a:xfrm>
            <a:off x="514905" y="2408713"/>
            <a:ext cx="5317138" cy="78385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Klicka här för att ändra format på bakgrundstexten</a:t>
            </a:r>
          </a:p>
        </p:txBody>
      </p:sp>
      <p:sp>
        <p:nvSpPr>
          <p:cNvPr id="5" name="Platshållare för text 4">
            <a:extLst>
              <a:ext uri="{FF2B5EF4-FFF2-40B4-BE49-F238E27FC236}">
                <a16:creationId xmlns:a16="http://schemas.microsoft.com/office/drawing/2014/main" id="{9678C533-60CC-4B02-3790-F32962FDCBCB}"/>
              </a:ext>
            </a:extLst>
          </p:cNvPr>
          <p:cNvSpPr>
            <a:spLocks noGrp="1"/>
          </p:cNvSpPr>
          <p:nvPr>
            <p:ph type="body" sz="quarter" idx="3"/>
          </p:nvPr>
        </p:nvSpPr>
        <p:spPr>
          <a:xfrm>
            <a:off x="6012065" y="2408713"/>
            <a:ext cx="5343324" cy="78385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93F95418-75E2-1028-ADDE-02D7ADD5FC18}"/>
              </a:ext>
            </a:extLst>
          </p:cNvPr>
          <p:cNvSpPr>
            <a:spLocks noGrp="1"/>
          </p:cNvSpPr>
          <p:nvPr>
            <p:ph sz="quarter" idx="4"/>
          </p:nvPr>
        </p:nvSpPr>
        <p:spPr>
          <a:xfrm>
            <a:off x="6012064" y="3333403"/>
            <a:ext cx="5343324" cy="2826325"/>
          </a:xfrm>
          <a:prstGeom prst="rect">
            <a:avLst/>
          </a:prstGeo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2" name="Platshållare för innehåll 5">
            <a:extLst>
              <a:ext uri="{FF2B5EF4-FFF2-40B4-BE49-F238E27FC236}">
                <a16:creationId xmlns:a16="http://schemas.microsoft.com/office/drawing/2014/main" id="{9B2455EE-3B6C-A18A-E418-B0FBA26F8E0D}"/>
              </a:ext>
            </a:extLst>
          </p:cNvPr>
          <p:cNvSpPr>
            <a:spLocks noGrp="1"/>
          </p:cNvSpPr>
          <p:nvPr>
            <p:ph sz="quarter" idx="10"/>
          </p:nvPr>
        </p:nvSpPr>
        <p:spPr>
          <a:xfrm>
            <a:off x="514907" y="3333402"/>
            <a:ext cx="5317136" cy="2826325"/>
          </a:xfrm>
          <a:prstGeom prst="rect">
            <a:avLst/>
          </a:prstGeo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32300312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6" name="Rubrik 1">
            <a:extLst>
              <a:ext uri="{FF2B5EF4-FFF2-40B4-BE49-F238E27FC236}">
                <a16:creationId xmlns:a16="http://schemas.microsoft.com/office/drawing/2014/main" id="{F4278646-0FD6-4D79-9AA7-8D806AFA77C3}"/>
              </a:ext>
            </a:extLst>
          </p:cNvPr>
          <p:cNvSpPr txBox="1">
            <a:spLocks/>
          </p:cNvSpPr>
          <p:nvPr userDrawn="1"/>
        </p:nvSpPr>
        <p:spPr>
          <a:xfrm>
            <a:off x="532660" y="1376442"/>
            <a:ext cx="10821140" cy="1313412"/>
          </a:xfrm>
          <a:prstGeom prst="rect">
            <a:avLst/>
          </a:prstGeom>
        </p:spPr>
        <p:txBody>
          <a:bodyPr/>
          <a:lstStyle>
            <a:lvl1pPr algn="l" defTabSz="914400" rtl="0" eaLnBrk="1" latinLnBrk="0" hangingPunct="1">
              <a:lnSpc>
                <a:spcPct val="90000"/>
              </a:lnSpc>
              <a:spcBef>
                <a:spcPct val="0"/>
              </a:spcBef>
              <a:buNone/>
              <a:defRPr lang="sv-SE" sz="4400" kern="1200" dirty="0">
                <a:solidFill>
                  <a:schemeClr val="accent1"/>
                </a:solidFill>
                <a:latin typeface="+mj-lt"/>
                <a:ea typeface="+mj-ea"/>
                <a:cs typeface="+mj-cs"/>
              </a:defRPr>
            </a:lvl1pPr>
          </a:lstStyle>
          <a:p>
            <a:r>
              <a:rPr lang="sv-SE" sz="3600" b="1" dirty="0">
                <a:solidFill>
                  <a:schemeClr val="tx1"/>
                </a:solidFill>
                <a:latin typeface="+mn-lt"/>
              </a:rPr>
              <a:t>Klicka här för att ändra mall för rubrikformat</a:t>
            </a:r>
          </a:p>
        </p:txBody>
      </p:sp>
    </p:spTree>
    <p:extLst>
      <p:ext uri="{BB962C8B-B14F-4D97-AF65-F5344CB8AC3E}">
        <p14:creationId xmlns:p14="http://schemas.microsoft.com/office/powerpoint/2010/main" val="20806541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1.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theme" Target="../theme/theme2.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8FE9562E-BA4C-CEF3-3264-D80F85A41A4D}"/>
              </a:ext>
            </a:extLst>
          </p:cNvPr>
          <p:cNvSpPr/>
          <p:nvPr userDrawn="1"/>
        </p:nvSpPr>
        <p:spPr>
          <a:xfrm>
            <a:off x="0" y="6741368"/>
            <a:ext cx="12192000" cy="11663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pic>
        <p:nvPicPr>
          <p:cNvPr id="20" name="Bildobjekt 19" descr="En bild som visar text&#10;&#10;Automatiskt genererad beskrivning">
            <a:extLst>
              <a:ext uri="{FF2B5EF4-FFF2-40B4-BE49-F238E27FC236}">
                <a16:creationId xmlns:a16="http://schemas.microsoft.com/office/drawing/2014/main" id="{6B085A86-C39C-D4C7-6E00-AD707A8CE28E}"/>
              </a:ext>
            </a:extLst>
          </p:cNvPr>
          <p:cNvPicPr>
            <a:picLocks noChangeAspect="1"/>
          </p:cNvPicPr>
          <p:nvPr userDrawn="1"/>
        </p:nvPicPr>
        <p:blipFill>
          <a:blip r:embed="rId16"/>
          <a:stretch>
            <a:fillRect/>
          </a:stretch>
        </p:blipFill>
        <p:spPr>
          <a:xfrm>
            <a:off x="572861" y="252275"/>
            <a:ext cx="2000884" cy="630089"/>
          </a:xfrm>
          <a:prstGeom prst="rect">
            <a:avLst/>
          </a:prstGeom>
        </p:spPr>
      </p:pic>
      <p:pic>
        <p:nvPicPr>
          <p:cNvPr id="3" name="Bildobjekt 2">
            <a:extLst>
              <a:ext uri="{FF2B5EF4-FFF2-40B4-BE49-F238E27FC236}">
                <a16:creationId xmlns:a16="http://schemas.microsoft.com/office/drawing/2014/main" id="{307D930F-0102-C947-6340-3A5487B69A68}"/>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0" y="0"/>
            <a:ext cx="12192000" cy="707136"/>
          </a:xfrm>
          <a:prstGeom prst="rect">
            <a:avLst/>
          </a:prstGeom>
        </p:spPr>
      </p:pic>
    </p:spTree>
    <p:extLst>
      <p:ext uri="{BB962C8B-B14F-4D97-AF65-F5344CB8AC3E}">
        <p14:creationId xmlns:p14="http://schemas.microsoft.com/office/powerpoint/2010/main" val="389694203"/>
      </p:ext>
    </p:extLst>
  </p:cSld>
  <p:clrMap bg1="lt1" tx1="dk1" bg2="lt2" tx2="dk2" accent1="accent1" accent2="accent2" accent3="accent3" accent4="accent4" accent5="accent5" accent6="accent6" hlink="hlink" folHlink="folHlink"/>
  <p:sldLayoutIdLst>
    <p:sldLayoutId id="2147483670" r:id="rId1"/>
    <p:sldLayoutId id="2147483672" r:id="rId2"/>
    <p:sldLayoutId id="2147483649" r:id="rId3"/>
    <p:sldLayoutId id="2147483690"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803" r:id="rId13"/>
    <p:sldLayoutId id="2147483802" r:id="rId14"/>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DFDFD">
            <a:alpha val="40000"/>
          </a:srgbClr>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20000" y="609600"/>
            <a:ext cx="10862400" cy="914400"/>
          </a:xfrm>
          <a:prstGeom prst="rect">
            <a:avLst/>
          </a:prstGeom>
        </p:spPr>
        <p:txBody>
          <a:bodyPr vert="horz" lIns="91440" tIns="45720" rIns="91440" bIns="45720" rtlCol="0" anchor="ctr">
            <a:normAutofit/>
          </a:bodyPr>
          <a:lstStyle/>
          <a:p>
            <a:r>
              <a:rPr lang="sv-SE" dirty="0"/>
              <a:t>Klicka här för att ändra format</a:t>
            </a:r>
          </a:p>
        </p:txBody>
      </p:sp>
      <p:sp>
        <p:nvSpPr>
          <p:cNvPr id="3" name="Platshållare för text 2"/>
          <p:cNvSpPr>
            <a:spLocks noGrp="1"/>
          </p:cNvSpPr>
          <p:nvPr>
            <p:ph type="body" idx="1"/>
          </p:nvPr>
        </p:nvSpPr>
        <p:spPr>
          <a:xfrm>
            <a:off x="720000" y="1524000"/>
            <a:ext cx="10862400" cy="4114800"/>
          </a:xfrm>
          <a:prstGeom prst="rect">
            <a:avLst/>
          </a:prstGeom>
        </p:spPr>
        <p:txBody>
          <a:bodyPr vert="horz" wrap="none" lIns="91440" tIns="45720" rIns="91440" bIns="45720" numCol="1" rtlCol="0" anchor="t">
            <a:noAutofit/>
          </a:bodyPr>
          <a:lstStyle/>
          <a:p>
            <a:pPr lvl="0"/>
            <a:r>
              <a:rPr lang="sv-SE" dirty="0"/>
              <a:t>Klicka här för att ändra format på bakgrundstexten</a:t>
            </a:r>
          </a:p>
          <a:p>
            <a:pPr lvl="0"/>
            <a:r>
              <a:rPr lang="sv-SE" dirty="0"/>
              <a:t>Nivå två</a:t>
            </a:r>
          </a:p>
          <a:p>
            <a:pPr lvl="0"/>
            <a:r>
              <a:rPr lang="sv-SE" dirty="0"/>
              <a:t>Nivå tre</a:t>
            </a:r>
          </a:p>
          <a:p>
            <a:pPr lvl="0"/>
            <a:r>
              <a:rPr lang="sv-SE" dirty="0"/>
              <a:t>Nivå fyra</a:t>
            </a:r>
          </a:p>
          <a:p>
            <a:pPr lvl="0"/>
            <a:r>
              <a:rPr lang="sv-SE" dirty="0"/>
              <a:t>Nivå fem</a:t>
            </a:r>
          </a:p>
        </p:txBody>
      </p:sp>
      <p:pic>
        <p:nvPicPr>
          <p:cNvPr id="6" name="Bildobjekt 5" descr="En bild som visar text&#10;&#10;Automatiskt genererad beskrivning">
            <a:extLst>
              <a:ext uri="{FF2B5EF4-FFF2-40B4-BE49-F238E27FC236}">
                <a16:creationId xmlns:a16="http://schemas.microsoft.com/office/drawing/2014/main" id="{0F1FE639-32F6-49E1-9851-59B66B7168E3}"/>
              </a:ext>
            </a:extLst>
          </p:cNvPr>
          <p:cNvPicPr>
            <a:picLocks noChangeAspect="1"/>
          </p:cNvPicPr>
          <p:nvPr/>
        </p:nvPicPr>
        <p:blipFill>
          <a:blip r:embed="rId7"/>
          <a:stretch>
            <a:fillRect/>
          </a:stretch>
        </p:blipFill>
        <p:spPr>
          <a:xfrm>
            <a:off x="494716" y="5884571"/>
            <a:ext cx="2000884" cy="630089"/>
          </a:xfrm>
          <a:prstGeom prst="rect">
            <a:avLst/>
          </a:prstGeom>
        </p:spPr>
      </p:pic>
      <p:sp>
        <p:nvSpPr>
          <p:cNvPr id="5" name="Rektangel 4">
            <a:extLst>
              <a:ext uri="{FF2B5EF4-FFF2-40B4-BE49-F238E27FC236}">
                <a16:creationId xmlns:a16="http://schemas.microsoft.com/office/drawing/2014/main" id="{E44C5373-8D57-45D1-A152-FA0BC443E4F6}"/>
              </a:ext>
            </a:extLst>
          </p:cNvPr>
          <p:cNvSpPr/>
          <p:nvPr/>
        </p:nvSpPr>
        <p:spPr>
          <a:xfrm>
            <a:off x="0" y="0"/>
            <a:ext cx="12192000" cy="11663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7" name="Rektangel 6">
            <a:extLst>
              <a:ext uri="{FF2B5EF4-FFF2-40B4-BE49-F238E27FC236}">
                <a16:creationId xmlns:a16="http://schemas.microsoft.com/office/drawing/2014/main" id="{A6C34E78-6992-4ABE-BD61-E91B19BF75D3}"/>
              </a:ext>
            </a:extLst>
          </p:cNvPr>
          <p:cNvSpPr/>
          <p:nvPr/>
        </p:nvSpPr>
        <p:spPr>
          <a:xfrm>
            <a:off x="0" y="6741368"/>
            <a:ext cx="12192000" cy="11663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486928719"/>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4" r:id="rId5"/>
  </p:sldLayoutIdLst>
  <p:hf hdr="0" ftr="0" dt="0"/>
  <p:txStyles>
    <p:titleStyle>
      <a:lvl1pPr algn="l" defTabSz="457200" rtl="0" eaLnBrk="1" latinLnBrk="0" hangingPunct="1">
        <a:spcBef>
          <a:spcPct val="0"/>
        </a:spcBef>
        <a:buNone/>
        <a:defRPr sz="2800" b="0" i="0" kern="1200" cap="none">
          <a:solidFill>
            <a:schemeClr val="accent1"/>
          </a:solidFill>
          <a:latin typeface="Verdana"/>
          <a:ea typeface="+mj-ea"/>
          <a:cs typeface="Verdana"/>
        </a:defRPr>
      </a:lvl1pPr>
    </p:titleStyle>
    <p:bodyStyle>
      <a:lvl1pPr marL="0" indent="-514350" algn="l" defTabSz="457200" rtl="0" eaLnBrk="1" latinLnBrk="0" hangingPunct="1">
        <a:lnSpc>
          <a:spcPts val="2600"/>
        </a:lnSpc>
        <a:spcBef>
          <a:spcPts val="0"/>
        </a:spcBef>
        <a:spcAft>
          <a:spcPts val="0"/>
        </a:spcAft>
        <a:buClrTx/>
        <a:buSzPct val="100000"/>
        <a:buFontTx/>
        <a:buNone/>
        <a:defRPr sz="2200" b="0" i="0" kern="1200" spc="0">
          <a:solidFill>
            <a:schemeClr val="tx1"/>
          </a:solidFill>
          <a:latin typeface="Georgia"/>
          <a:ea typeface="+mn-ea"/>
          <a:cs typeface="Georgia"/>
        </a:defRPr>
      </a:lvl1pPr>
      <a:lvl2pPr marL="971550" indent="-514350" algn="l" defTabSz="457200" rtl="0" eaLnBrk="1" latinLnBrk="0" hangingPunct="1">
        <a:lnSpc>
          <a:spcPts val="2600"/>
        </a:lnSpc>
        <a:spcBef>
          <a:spcPts val="0"/>
        </a:spcBef>
        <a:spcAft>
          <a:spcPts val="0"/>
        </a:spcAft>
        <a:buClrTx/>
        <a:buSzPct val="100000"/>
        <a:buFontTx/>
        <a:buNone/>
        <a:defRPr sz="2200" b="0" i="0" kern="1200" spc="0">
          <a:solidFill>
            <a:schemeClr val="tx1"/>
          </a:solidFill>
          <a:latin typeface="Georgia"/>
          <a:ea typeface="+mn-ea"/>
          <a:cs typeface="Georgia"/>
        </a:defRPr>
      </a:lvl2pPr>
      <a:lvl3pPr marL="1371600" indent="-457200" algn="l" defTabSz="457200" rtl="0" eaLnBrk="1" latinLnBrk="0" hangingPunct="1">
        <a:lnSpc>
          <a:spcPts val="2600"/>
        </a:lnSpc>
        <a:spcBef>
          <a:spcPts val="0"/>
        </a:spcBef>
        <a:spcAft>
          <a:spcPts val="0"/>
        </a:spcAft>
        <a:buClrTx/>
        <a:buSzPct val="100000"/>
        <a:buFontTx/>
        <a:buNone/>
        <a:defRPr sz="2200" b="0" i="0" kern="1200" spc="0">
          <a:solidFill>
            <a:schemeClr val="tx1"/>
          </a:solidFill>
          <a:latin typeface="Georgia"/>
          <a:ea typeface="+mn-ea"/>
          <a:cs typeface="Georgia"/>
        </a:defRPr>
      </a:lvl3pPr>
      <a:lvl4pPr marL="1828800" indent="-457200" algn="l" defTabSz="457200" rtl="0" eaLnBrk="1" latinLnBrk="0" hangingPunct="1">
        <a:lnSpc>
          <a:spcPts val="2600"/>
        </a:lnSpc>
        <a:spcBef>
          <a:spcPts val="0"/>
        </a:spcBef>
        <a:spcAft>
          <a:spcPts val="0"/>
        </a:spcAft>
        <a:buClrTx/>
        <a:buSzPct val="100000"/>
        <a:buFontTx/>
        <a:buNone/>
        <a:defRPr sz="2200" b="0" i="0" kern="1200" spc="0">
          <a:solidFill>
            <a:schemeClr val="tx1"/>
          </a:solidFill>
          <a:latin typeface="Georgia"/>
          <a:ea typeface="+mn-ea"/>
          <a:cs typeface="Georgia"/>
        </a:defRPr>
      </a:lvl4pPr>
      <a:lvl5pPr marL="2286000" indent="-457200" algn="l" defTabSz="457200" rtl="0" eaLnBrk="1" latinLnBrk="0" hangingPunct="1">
        <a:lnSpc>
          <a:spcPts val="2600"/>
        </a:lnSpc>
        <a:spcBef>
          <a:spcPts val="0"/>
        </a:spcBef>
        <a:spcAft>
          <a:spcPts val="0"/>
        </a:spcAft>
        <a:buClrTx/>
        <a:buSzPct val="100000"/>
        <a:buFontTx/>
        <a:buNone/>
        <a:defRPr sz="2200" b="0" i="0" kern="1200" spc="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64623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6E474B49-6C5B-3A5E-B9EA-EE8AF313EE13}"/>
              </a:ext>
            </a:extLst>
          </p:cNvPr>
          <p:cNvPicPr>
            <a:picLocks noChangeAspect="1"/>
          </p:cNvPicPr>
          <p:nvPr/>
        </p:nvPicPr>
        <p:blipFill>
          <a:blip r:embed="rId3"/>
          <a:srcRect l="6669" t="13809" r="7567" b="16666"/>
          <a:stretch/>
        </p:blipFill>
        <p:spPr>
          <a:xfrm>
            <a:off x="812530" y="2528369"/>
            <a:ext cx="3524480" cy="4041158"/>
          </a:xfrm>
          <a:prstGeom prst="rect">
            <a:avLst/>
          </a:prstGeom>
        </p:spPr>
      </p:pic>
      <p:sp>
        <p:nvSpPr>
          <p:cNvPr id="2" name="Rubrik 1">
            <a:extLst>
              <a:ext uri="{FF2B5EF4-FFF2-40B4-BE49-F238E27FC236}">
                <a16:creationId xmlns:a16="http://schemas.microsoft.com/office/drawing/2014/main" id="{1A345749-B893-33C3-649C-FB1015C4218C}"/>
              </a:ext>
            </a:extLst>
          </p:cNvPr>
          <p:cNvSpPr>
            <a:spLocks noGrp="1"/>
          </p:cNvSpPr>
          <p:nvPr>
            <p:ph type="title"/>
          </p:nvPr>
        </p:nvSpPr>
        <p:spPr>
          <a:xfrm>
            <a:off x="812530" y="1181707"/>
            <a:ext cx="4586785" cy="1346662"/>
          </a:xfrm>
        </p:spPr>
        <p:txBody>
          <a:bodyPr/>
          <a:lstStyle/>
          <a:p>
            <a:r>
              <a:rPr lang="sv-SE" dirty="0"/>
              <a:t>Rättighetsbaserad dialog med barn</a:t>
            </a:r>
          </a:p>
        </p:txBody>
      </p:sp>
      <p:pic>
        <p:nvPicPr>
          <p:cNvPr id="7" name="Bildobjekt 6" descr="En bild som visar text, skärmbild, Teckensnitt, Rektangel&#10;&#10;AI-genererat innehåll kan vara felaktigt.">
            <a:extLst>
              <a:ext uri="{FF2B5EF4-FFF2-40B4-BE49-F238E27FC236}">
                <a16:creationId xmlns:a16="http://schemas.microsoft.com/office/drawing/2014/main" id="{BD799EAD-CDC3-D587-ABA8-C6175CBE6B74}"/>
              </a:ext>
            </a:extLst>
          </p:cNvPr>
          <p:cNvPicPr>
            <a:picLocks noChangeAspect="1"/>
          </p:cNvPicPr>
          <p:nvPr/>
        </p:nvPicPr>
        <p:blipFill>
          <a:blip r:embed="rId4">
            <a:extLst>
              <a:ext uri="{28A0092B-C50C-407E-A947-70E740481C1C}">
                <a14:useLocalDpi xmlns:a14="http://schemas.microsoft.com/office/drawing/2010/main" val="0"/>
              </a:ext>
            </a:extLst>
          </a:blip>
          <a:srcRect l="3256" b="8364"/>
          <a:stretch/>
        </p:blipFill>
        <p:spPr>
          <a:xfrm rot="242887">
            <a:off x="6711607" y="1417287"/>
            <a:ext cx="3751514" cy="5026093"/>
          </a:xfrm>
          <a:prstGeom prst="rect">
            <a:avLst/>
          </a:prstGeom>
        </p:spPr>
      </p:pic>
    </p:spTree>
    <p:extLst>
      <p:ext uri="{BB962C8B-B14F-4D97-AF65-F5344CB8AC3E}">
        <p14:creationId xmlns:p14="http://schemas.microsoft.com/office/powerpoint/2010/main" val="1801425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objekt 9" descr="En bild som visar text, skärmbild, Teckensnitt, Tryck">
            <a:extLst>
              <a:ext uri="{FF2B5EF4-FFF2-40B4-BE49-F238E27FC236}">
                <a16:creationId xmlns:a16="http://schemas.microsoft.com/office/drawing/2014/main" id="{696FE35C-0B41-1732-EC1E-77E08331AFC4}"/>
              </a:ext>
            </a:extLst>
          </p:cNvPr>
          <p:cNvPicPr>
            <a:picLocks noChangeAspect="1"/>
          </p:cNvPicPr>
          <p:nvPr/>
        </p:nvPicPr>
        <p:blipFill rotWithShape="1">
          <a:blip r:embed="rId3">
            <a:extLst>
              <a:ext uri="{28A0092B-C50C-407E-A947-70E740481C1C}">
                <a14:useLocalDpi xmlns:a14="http://schemas.microsoft.com/office/drawing/2010/main" val="0"/>
              </a:ext>
            </a:extLst>
          </a:blip>
          <a:srcRect l="-525" t="6538" r="721" b="12275"/>
          <a:stretch/>
        </p:blipFill>
        <p:spPr>
          <a:xfrm>
            <a:off x="518161" y="1147592"/>
            <a:ext cx="4617028" cy="5263368"/>
          </a:xfrm>
          <a:prstGeom prst="rect">
            <a:avLst/>
          </a:prstGeom>
        </p:spPr>
      </p:pic>
      <p:pic>
        <p:nvPicPr>
          <p:cNvPr id="5" name="Bildobjekt 4">
            <a:extLst>
              <a:ext uri="{FF2B5EF4-FFF2-40B4-BE49-F238E27FC236}">
                <a16:creationId xmlns:a16="http://schemas.microsoft.com/office/drawing/2014/main" id="{6AB167BC-522D-9C03-6186-0D8E1906F199}"/>
              </a:ext>
            </a:extLst>
          </p:cNvPr>
          <p:cNvPicPr>
            <a:picLocks noChangeAspect="1"/>
          </p:cNvPicPr>
          <p:nvPr/>
        </p:nvPicPr>
        <p:blipFill>
          <a:blip r:embed="rId4"/>
          <a:stretch>
            <a:fillRect/>
          </a:stretch>
        </p:blipFill>
        <p:spPr>
          <a:xfrm>
            <a:off x="6239715" y="1497372"/>
            <a:ext cx="5163257" cy="4563807"/>
          </a:xfrm>
          <a:prstGeom prst="rect">
            <a:avLst/>
          </a:prstGeom>
        </p:spPr>
      </p:pic>
    </p:spTree>
    <p:extLst>
      <p:ext uri="{BB962C8B-B14F-4D97-AF65-F5344CB8AC3E}">
        <p14:creationId xmlns:p14="http://schemas.microsoft.com/office/powerpoint/2010/main" val="3388228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innehåll 5"/>
          <p:cNvSpPr>
            <a:spLocks noGrp="1"/>
          </p:cNvSpPr>
          <p:nvPr>
            <p:ph idx="1"/>
          </p:nvPr>
        </p:nvSpPr>
        <p:spPr>
          <a:xfrm>
            <a:off x="730534" y="2492058"/>
            <a:ext cx="5664200" cy="3481058"/>
          </a:xfrm>
        </p:spPr>
        <p:txBody>
          <a:bodyPr wrap="square">
            <a:normAutofit/>
          </a:bodyPr>
          <a:lstStyle/>
          <a:p>
            <a:pPr marL="0" indent="0" algn="ctr">
              <a:lnSpc>
                <a:spcPct val="150000"/>
              </a:lnSpc>
              <a:buNone/>
            </a:pPr>
            <a:r>
              <a:rPr lang="sv-SE" sz="3600" i="1" dirty="0"/>
              <a:t>”Jag undrar vem som ska ta mig till fotbollen nu, det brukade ju pappa göra</a:t>
            </a:r>
            <a:r>
              <a:rPr lang="sv-SE" sz="3600" dirty="0"/>
              <a:t>”	</a:t>
            </a:r>
          </a:p>
        </p:txBody>
      </p:sp>
      <p:pic>
        <p:nvPicPr>
          <p:cNvPr id="3" name="Bildobjekt 2">
            <a:extLst>
              <a:ext uri="{FF2B5EF4-FFF2-40B4-BE49-F238E27FC236}">
                <a16:creationId xmlns:a16="http://schemas.microsoft.com/office/drawing/2014/main" id="{93A7BF2D-F0EF-253E-3373-9C5C4D04B4F1}"/>
              </a:ext>
            </a:extLst>
          </p:cNvPr>
          <p:cNvPicPr>
            <a:picLocks noChangeAspect="1"/>
          </p:cNvPicPr>
          <p:nvPr/>
        </p:nvPicPr>
        <p:blipFill>
          <a:blip r:embed="rId3"/>
          <a:srcRect t="9863" b="11152"/>
          <a:stretch/>
        </p:blipFill>
        <p:spPr>
          <a:xfrm>
            <a:off x="6807200" y="977900"/>
            <a:ext cx="5071533" cy="3254687"/>
          </a:xfrm>
          <a:prstGeom prst="rect">
            <a:avLst/>
          </a:prstGeom>
          <a:noFill/>
        </p:spPr>
      </p:pic>
      <p:sp>
        <p:nvSpPr>
          <p:cNvPr id="7" name="Ellips 6">
            <a:extLst>
              <a:ext uri="{FF2B5EF4-FFF2-40B4-BE49-F238E27FC236}">
                <a16:creationId xmlns:a16="http://schemas.microsoft.com/office/drawing/2014/main" id="{8E7A7A1F-F5F3-9EC5-9D2C-4706A7FDE162}"/>
              </a:ext>
            </a:extLst>
          </p:cNvPr>
          <p:cNvSpPr/>
          <p:nvPr/>
        </p:nvSpPr>
        <p:spPr>
          <a:xfrm>
            <a:off x="7277100" y="3934137"/>
            <a:ext cx="406400" cy="419100"/>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Ellips 13">
            <a:extLst>
              <a:ext uri="{FF2B5EF4-FFF2-40B4-BE49-F238E27FC236}">
                <a16:creationId xmlns:a16="http://schemas.microsoft.com/office/drawing/2014/main" id="{BD3557C1-B89F-6DF3-4CF8-447A401F4BAB}"/>
              </a:ext>
            </a:extLst>
          </p:cNvPr>
          <p:cNvSpPr/>
          <p:nvPr/>
        </p:nvSpPr>
        <p:spPr>
          <a:xfrm>
            <a:off x="6997700" y="4531037"/>
            <a:ext cx="292100" cy="282263"/>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47272360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1">
            <a:extLst>
              <a:ext uri="{FF2B5EF4-FFF2-40B4-BE49-F238E27FC236}">
                <a16:creationId xmlns:a16="http://schemas.microsoft.com/office/drawing/2014/main" id="{1CE4E257-D037-0EEA-0EAF-1A34C3FBDC54}"/>
              </a:ext>
            </a:extLst>
          </p:cNvPr>
          <p:cNvSpPr>
            <a:spLocks noGrp="1"/>
          </p:cNvSpPr>
          <p:nvPr>
            <p:ph type="title"/>
          </p:nvPr>
        </p:nvSpPr>
        <p:spPr/>
        <p:txBody>
          <a:bodyPr>
            <a:noAutofit/>
          </a:bodyPr>
          <a:lstStyle/>
          <a:p>
            <a:pPr>
              <a:lnSpc>
                <a:spcPct val="100000"/>
              </a:lnSpc>
            </a:pPr>
            <a:r>
              <a:rPr lang="sv-SE" sz="3200" b="1" dirty="0">
                <a:solidFill>
                  <a:schemeClr val="tx1"/>
                </a:solidFill>
                <a:latin typeface="+mn-lt"/>
              </a:rPr>
              <a:t>Koppla ihop rättigheter</a:t>
            </a:r>
            <a:br>
              <a:rPr lang="sv-SE" sz="3200" b="1" dirty="0">
                <a:solidFill>
                  <a:schemeClr val="tx1"/>
                </a:solidFill>
                <a:latin typeface="+mn-lt"/>
              </a:rPr>
            </a:br>
            <a:r>
              <a:rPr lang="sv-SE" sz="3200" b="1" dirty="0">
                <a:solidFill>
                  <a:schemeClr val="tx1"/>
                </a:solidFill>
                <a:latin typeface="+mn-lt"/>
              </a:rPr>
              <a:t>med känslor</a:t>
            </a:r>
          </a:p>
        </p:txBody>
      </p:sp>
      <p:pic>
        <p:nvPicPr>
          <p:cNvPr id="11" name="Bildobjekt 10">
            <a:extLst>
              <a:ext uri="{FF2B5EF4-FFF2-40B4-BE49-F238E27FC236}">
                <a16:creationId xmlns:a16="http://schemas.microsoft.com/office/drawing/2014/main" id="{8599230C-BA19-14A2-93A0-C131E3415884}"/>
              </a:ext>
            </a:extLst>
          </p:cNvPr>
          <p:cNvPicPr>
            <a:picLocks noChangeAspect="1"/>
          </p:cNvPicPr>
          <p:nvPr/>
        </p:nvPicPr>
        <p:blipFill>
          <a:blip r:embed="rId3"/>
          <a:stretch>
            <a:fillRect/>
          </a:stretch>
        </p:blipFill>
        <p:spPr>
          <a:xfrm>
            <a:off x="6304513" y="1096964"/>
            <a:ext cx="5049287" cy="5080000"/>
          </a:xfrm>
          <a:prstGeom prst="rect">
            <a:avLst/>
          </a:prstGeom>
        </p:spPr>
      </p:pic>
      <p:pic>
        <p:nvPicPr>
          <p:cNvPr id="12" name="Bildobjekt 11" descr="En bild som visar papper, Pappersprodukt, Barnkonst, Konstpapper&#10;&#10;Automatiskt genererad beskrivning">
            <a:extLst>
              <a:ext uri="{FF2B5EF4-FFF2-40B4-BE49-F238E27FC236}">
                <a16:creationId xmlns:a16="http://schemas.microsoft.com/office/drawing/2014/main" id="{A5D2A7C0-FA8D-834F-5380-9616888208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2753044"/>
            <a:ext cx="3452417" cy="3423920"/>
          </a:xfrm>
          <a:prstGeom prst="rect">
            <a:avLst/>
          </a:prstGeom>
        </p:spPr>
      </p:pic>
    </p:spTree>
    <p:extLst>
      <p:ext uri="{BB962C8B-B14F-4D97-AF65-F5344CB8AC3E}">
        <p14:creationId xmlns:p14="http://schemas.microsoft.com/office/powerpoint/2010/main" val="25020567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231501" y="2797076"/>
            <a:ext cx="2380125" cy="2688951"/>
            <a:chOff x="0" y="0"/>
            <a:chExt cx="4760251" cy="5377902"/>
          </a:xfrm>
        </p:grpSpPr>
        <p:sp>
          <p:nvSpPr>
            <p:cNvPr id="3" name="AutoShape 3"/>
            <p:cNvSpPr/>
            <p:nvPr/>
          </p:nvSpPr>
          <p:spPr>
            <a:xfrm>
              <a:off x="0" y="5352502"/>
              <a:ext cx="2399820" cy="0"/>
            </a:xfrm>
            <a:prstGeom prst="line">
              <a:avLst/>
            </a:prstGeom>
            <a:ln w="25400" cap="rnd">
              <a:solidFill>
                <a:srgbClr val="CDCDCD"/>
              </a:solidFill>
              <a:prstDash val="sysDash"/>
              <a:headEnd type="none" w="sm" len="sm"/>
              <a:tailEnd type="none" w="sm" len="sm"/>
            </a:ln>
          </p:spPr>
          <p:txBody>
            <a:bodyPr/>
            <a:lstStyle/>
            <a:p>
              <a:endParaRPr lang="sv-SE" sz="1200"/>
            </a:p>
          </p:txBody>
        </p:sp>
        <p:sp>
          <p:nvSpPr>
            <p:cNvPr id="4" name="AutoShape 4"/>
            <p:cNvSpPr/>
            <p:nvPr/>
          </p:nvSpPr>
          <p:spPr>
            <a:xfrm>
              <a:off x="2374420" y="0"/>
              <a:ext cx="2385831" cy="0"/>
            </a:xfrm>
            <a:prstGeom prst="line">
              <a:avLst/>
            </a:prstGeom>
            <a:ln w="25400" cap="rnd">
              <a:solidFill>
                <a:srgbClr val="CDCDCD"/>
              </a:solidFill>
              <a:prstDash val="sysDash"/>
              <a:headEnd type="none" w="sm" len="sm"/>
              <a:tailEnd type="none" w="sm" len="sm"/>
            </a:ln>
          </p:spPr>
          <p:txBody>
            <a:bodyPr/>
            <a:lstStyle/>
            <a:p>
              <a:endParaRPr lang="sv-SE" sz="1200"/>
            </a:p>
          </p:txBody>
        </p:sp>
        <p:sp>
          <p:nvSpPr>
            <p:cNvPr id="5" name="AutoShape 5"/>
            <p:cNvSpPr/>
            <p:nvPr/>
          </p:nvSpPr>
          <p:spPr>
            <a:xfrm rot="5400000">
              <a:off x="-301831" y="2676251"/>
              <a:ext cx="5377902" cy="0"/>
            </a:xfrm>
            <a:prstGeom prst="line">
              <a:avLst/>
            </a:prstGeom>
            <a:ln w="25400" cap="rnd">
              <a:solidFill>
                <a:srgbClr val="CDCDCD"/>
              </a:solidFill>
              <a:prstDash val="sysDash"/>
              <a:headEnd type="none" w="sm" len="sm"/>
              <a:tailEnd type="none" w="sm" len="sm"/>
            </a:ln>
          </p:spPr>
          <p:txBody>
            <a:bodyPr/>
            <a:lstStyle/>
            <a:p>
              <a:endParaRPr lang="sv-SE" sz="1200"/>
            </a:p>
          </p:txBody>
        </p:sp>
      </p:grpSp>
      <p:sp>
        <p:nvSpPr>
          <p:cNvPr id="6" name="AutoShape 6"/>
          <p:cNvSpPr/>
          <p:nvPr/>
        </p:nvSpPr>
        <p:spPr>
          <a:xfrm>
            <a:off x="7765147" y="5473327"/>
            <a:ext cx="1199910" cy="0"/>
          </a:xfrm>
          <a:prstGeom prst="line">
            <a:avLst/>
          </a:prstGeom>
          <a:ln w="19050" cap="rnd">
            <a:solidFill>
              <a:srgbClr val="CDCDCD"/>
            </a:solidFill>
            <a:prstDash val="sysDash"/>
            <a:headEnd type="none" w="sm" len="sm"/>
            <a:tailEnd type="none" w="sm" len="sm"/>
          </a:ln>
        </p:spPr>
        <p:txBody>
          <a:bodyPr/>
          <a:lstStyle/>
          <a:p>
            <a:endParaRPr lang="sv-SE" sz="1200"/>
          </a:p>
        </p:txBody>
      </p:sp>
      <p:sp>
        <p:nvSpPr>
          <p:cNvPr id="7" name="AutoShape 7"/>
          <p:cNvSpPr/>
          <p:nvPr/>
        </p:nvSpPr>
        <p:spPr>
          <a:xfrm>
            <a:off x="6572232" y="2797075"/>
            <a:ext cx="1192915" cy="0"/>
          </a:xfrm>
          <a:prstGeom prst="line">
            <a:avLst/>
          </a:prstGeom>
          <a:ln w="19050" cap="rnd">
            <a:solidFill>
              <a:srgbClr val="CDCDCD"/>
            </a:solidFill>
            <a:prstDash val="sysDash"/>
            <a:headEnd type="none" w="sm" len="sm"/>
            <a:tailEnd type="none" w="sm" len="sm"/>
          </a:ln>
        </p:spPr>
        <p:txBody>
          <a:bodyPr/>
          <a:lstStyle/>
          <a:p>
            <a:endParaRPr lang="sv-SE" sz="1200"/>
          </a:p>
        </p:txBody>
      </p:sp>
      <p:sp>
        <p:nvSpPr>
          <p:cNvPr id="8" name="AutoShape 8"/>
          <p:cNvSpPr/>
          <p:nvPr/>
        </p:nvSpPr>
        <p:spPr>
          <a:xfrm rot="5400000">
            <a:off x="6427021" y="4135201"/>
            <a:ext cx="2688951" cy="0"/>
          </a:xfrm>
          <a:prstGeom prst="line">
            <a:avLst/>
          </a:prstGeom>
          <a:ln w="19050" cap="rnd">
            <a:solidFill>
              <a:srgbClr val="CDCDCD"/>
            </a:solidFill>
            <a:prstDash val="sysDash"/>
            <a:headEnd type="none" w="sm" len="sm"/>
            <a:tailEnd type="none" w="sm" len="sm"/>
          </a:ln>
        </p:spPr>
        <p:txBody>
          <a:bodyPr/>
          <a:lstStyle/>
          <a:p>
            <a:endParaRPr lang="sv-SE" sz="1200"/>
          </a:p>
        </p:txBody>
      </p:sp>
      <p:sp>
        <p:nvSpPr>
          <p:cNvPr id="9" name="TextBox 9"/>
          <p:cNvSpPr txBox="1"/>
          <p:nvPr/>
        </p:nvSpPr>
        <p:spPr>
          <a:xfrm>
            <a:off x="1354530" y="719080"/>
            <a:ext cx="9482940" cy="819199"/>
          </a:xfrm>
          <a:prstGeom prst="rect">
            <a:avLst/>
          </a:prstGeom>
        </p:spPr>
        <p:txBody>
          <a:bodyPr lIns="0" tIns="0" rIns="0" bIns="0" rtlCol="0" anchor="t">
            <a:spAutoFit/>
          </a:bodyPr>
          <a:lstStyle/>
          <a:p>
            <a:pPr algn="ctr">
              <a:lnSpc>
                <a:spcPts val="7000"/>
              </a:lnSpc>
            </a:pPr>
            <a:r>
              <a:rPr lang="en-US" sz="5000" b="1" spc="50">
                <a:solidFill>
                  <a:srgbClr val="000000"/>
                </a:solidFill>
                <a:latin typeface="Georgia Pro Bold"/>
                <a:ea typeface="Georgia Pro Bold"/>
                <a:cs typeface="Georgia Pro Bold"/>
                <a:sym typeface="Georgia Pro Bold"/>
              </a:rPr>
              <a:t>Tre återkommande teman</a:t>
            </a:r>
          </a:p>
        </p:txBody>
      </p:sp>
      <p:sp>
        <p:nvSpPr>
          <p:cNvPr id="10" name="Freeform 10"/>
          <p:cNvSpPr/>
          <p:nvPr/>
        </p:nvSpPr>
        <p:spPr>
          <a:xfrm>
            <a:off x="1355705" y="2463833"/>
            <a:ext cx="2782844" cy="2782844"/>
          </a:xfrm>
          <a:custGeom>
            <a:avLst/>
            <a:gdLst/>
            <a:ahLst/>
            <a:cxnLst/>
            <a:rect l="l" t="t" r="r" b="b"/>
            <a:pathLst>
              <a:path w="4174266" h="4174266">
                <a:moveTo>
                  <a:pt x="0" y="0"/>
                </a:moveTo>
                <a:lnTo>
                  <a:pt x="4174265" y="0"/>
                </a:lnTo>
                <a:lnTo>
                  <a:pt x="4174265" y="4174266"/>
                </a:lnTo>
                <a:lnTo>
                  <a:pt x="0" y="41742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sv-SE" sz="1200"/>
          </a:p>
        </p:txBody>
      </p:sp>
      <p:sp>
        <p:nvSpPr>
          <p:cNvPr id="11" name="Freeform 11"/>
          <p:cNvSpPr/>
          <p:nvPr/>
        </p:nvSpPr>
        <p:spPr>
          <a:xfrm>
            <a:off x="2336232" y="4966757"/>
            <a:ext cx="821789" cy="821789"/>
          </a:xfrm>
          <a:custGeom>
            <a:avLst/>
            <a:gdLst/>
            <a:ahLst/>
            <a:cxnLst/>
            <a:rect l="l" t="t" r="r" b="b"/>
            <a:pathLst>
              <a:path w="1232683" h="1232683">
                <a:moveTo>
                  <a:pt x="0" y="0"/>
                </a:moveTo>
                <a:lnTo>
                  <a:pt x="1232683" y="0"/>
                </a:lnTo>
                <a:lnTo>
                  <a:pt x="1232683" y="1232682"/>
                </a:lnTo>
                <a:lnTo>
                  <a:pt x="0" y="12326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sv-SE" sz="1200"/>
          </a:p>
        </p:txBody>
      </p:sp>
      <p:sp>
        <p:nvSpPr>
          <p:cNvPr id="12" name="TextBox 12"/>
          <p:cNvSpPr txBox="1"/>
          <p:nvPr/>
        </p:nvSpPr>
        <p:spPr>
          <a:xfrm>
            <a:off x="2262752" y="5097502"/>
            <a:ext cx="968749" cy="468205"/>
          </a:xfrm>
          <a:prstGeom prst="rect">
            <a:avLst/>
          </a:prstGeom>
        </p:spPr>
        <p:txBody>
          <a:bodyPr lIns="0" tIns="0" rIns="0" bIns="0" rtlCol="0" anchor="t">
            <a:spAutoFit/>
          </a:bodyPr>
          <a:lstStyle/>
          <a:p>
            <a:pPr algn="ctr">
              <a:lnSpc>
                <a:spcPts val="4001"/>
              </a:lnSpc>
            </a:pPr>
            <a:r>
              <a:rPr lang="en-US" sz="2858" b="1" spc="28">
                <a:solidFill>
                  <a:srgbClr val="FFFFFF"/>
                </a:solidFill>
                <a:latin typeface="Inter Bold"/>
                <a:ea typeface="Inter Bold"/>
                <a:cs typeface="Inter Bold"/>
                <a:sym typeface="Inter Bold"/>
              </a:rPr>
              <a:t>01</a:t>
            </a:r>
          </a:p>
        </p:txBody>
      </p:sp>
      <p:sp>
        <p:nvSpPr>
          <p:cNvPr id="13" name="TextBox 13"/>
          <p:cNvSpPr txBox="1"/>
          <p:nvPr/>
        </p:nvSpPr>
        <p:spPr>
          <a:xfrm>
            <a:off x="1750896" y="2620317"/>
            <a:ext cx="1992461" cy="808683"/>
          </a:xfrm>
          <a:prstGeom prst="rect">
            <a:avLst/>
          </a:prstGeom>
        </p:spPr>
        <p:txBody>
          <a:bodyPr lIns="0" tIns="0" rIns="0" bIns="0" rtlCol="0" anchor="t">
            <a:spAutoFit/>
          </a:bodyPr>
          <a:lstStyle/>
          <a:p>
            <a:pPr algn="ctr">
              <a:lnSpc>
                <a:spcPts val="3266"/>
              </a:lnSpc>
            </a:pPr>
            <a:r>
              <a:rPr lang="en-US" b="1" spc="23" dirty="0" err="1">
                <a:solidFill>
                  <a:srgbClr val="000000"/>
                </a:solidFill>
                <a:ea typeface="Alegreya Bold"/>
                <a:cs typeface="Alegreya Bold"/>
                <a:sym typeface="Alegreya Bold"/>
              </a:rPr>
              <a:t>Förbehåll</a:t>
            </a:r>
            <a:endParaRPr lang="en-US" b="1" spc="23" dirty="0">
              <a:solidFill>
                <a:srgbClr val="000000"/>
              </a:solidFill>
              <a:ea typeface="Alegreya Bold"/>
              <a:cs typeface="Alegreya Bold"/>
              <a:sym typeface="Alegreya Bold"/>
            </a:endParaRPr>
          </a:p>
          <a:p>
            <a:pPr algn="ctr">
              <a:lnSpc>
                <a:spcPts val="3266"/>
              </a:lnSpc>
            </a:pPr>
            <a:endParaRPr lang="en-US" sz="2333" b="1" spc="23" dirty="0">
              <a:solidFill>
                <a:srgbClr val="000000"/>
              </a:solidFill>
              <a:latin typeface="Alegreya Bold"/>
              <a:ea typeface="Alegreya Bold"/>
              <a:cs typeface="Alegreya Bold"/>
              <a:sym typeface="Alegreya Bold"/>
            </a:endParaRPr>
          </a:p>
        </p:txBody>
      </p:sp>
      <p:sp>
        <p:nvSpPr>
          <p:cNvPr id="14" name="Freeform 14"/>
          <p:cNvSpPr/>
          <p:nvPr/>
        </p:nvSpPr>
        <p:spPr>
          <a:xfrm>
            <a:off x="4704578" y="3079181"/>
            <a:ext cx="2782844" cy="2782844"/>
          </a:xfrm>
          <a:custGeom>
            <a:avLst/>
            <a:gdLst/>
            <a:ahLst/>
            <a:cxnLst/>
            <a:rect l="l" t="t" r="r" b="b"/>
            <a:pathLst>
              <a:path w="4174266" h="4174266">
                <a:moveTo>
                  <a:pt x="0" y="0"/>
                </a:moveTo>
                <a:lnTo>
                  <a:pt x="4174266" y="0"/>
                </a:lnTo>
                <a:lnTo>
                  <a:pt x="4174266" y="4174265"/>
                </a:lnTo>
                <a:lnTo>
                  <a:pt x="0" y="41742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sv-SE" sz="1200"/>
          </a:p>
        </p:txBody>
      </p:sp>
      <p:sp>
        <p:nvSpPr>
          <p:cNvPr id="15" name="Freeform 15"/>
          <p:cNvSpPr/>
          <p:nvPr/>
        </p:nvSpPr>
        <p:spPr>
          <a:xfrm>
            <a:off x="5685106" y="2529171"/>
            <a:ext cx="821789" cy="821789"/>
          </a:xfrm>
          <a:custGeom>
            <a:avLst/>
            <a:gdLst/>
            <a:ahLst/>
            <a:cxnLst/>
            <a:rect l="l" t="t" r="r" b="b"/>
            <a:pathLst>
              <a:path w="1232683" h="1232683">
                <a:moveTo>
                  <a:pt x="0" y="0"/>
                </a:moveTo>
                <a:lnTo>
                  <a:pt x="1232682" y="0"/>
                </a:lnTo>
                <a:lnTo>
                  <a:pt x="1232682" y="1232682"/>
                </a:lnTo>
                <a:lnTo>
                  <a:pt x="0" y="12326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sv-SE" sz="1200"/>
          </a:p>
        </p:txBody>
      </p:sp>
      <p:sp>
        <p:nvSpPr>
          <p:cNvPr id="16" name="TextBox 16"/>
          <p:cNvSpPr txBox="1"/>
          <p:nvPr/>
        </p:nvSpPr>
        <p:spPr>
          <a:xfrm>
            <a:off x="5611626" y="2668059"/>
            <a:ext cx="968749" cy="468205"/>
          </a:xfrm>
          <a:prstGeom prst="rect">
            <a:avLst/>
          </a:prstGeom>
        </p:spPr>
        <p:txBody>
          <a:bodyPr lIns="0" tIns="0" rIns="0" bIns="0" rtlCol="0" anchor="t">
            <a:spAutoFit/>
          </a:bodyPr>
          <a:lstStyle/>
          <a:p>
            <a:pPr algn="ctr">
              <a:lnSpc>
                <a:spcPts val="4001"/>
              </a:lnSpc>
            </a:pPr>
            <a:r>
              <a:rPr lang="en-US" sz="2858" b="1" spc="28">
                <a:solidFill>
                  <a:srgbClr val="FFFFFF"/>
                </a:solidFill>
                <a:latin typeface="Inter Bold"/>
                <a:ea typeface="Inter Bold"/>
                <a:cs typeface="Inter Bold"/>
                <a:sym typeface="Inter Bold"/>
              </a:rPr>
              <a:t>02</a:t>
            </a:r>
          </a:p>
        </p:txBody>
      </p:sp>
      <p:sp>
        <p:nvSpPr>
          <p:cNvPr id="17" name="TextBox 17"/>
          <p:cNvSpPr txBox="1"/>
          <p:nvPr/>
        </p:nvSpPr>
        <p:spPr>
          <a:xfrm>
            <a:off x="4980349" y="3396560"/>
            <a:ext cx="2231303" cy="637995"/>
          </a:xfrm>
          <a:prstGeom prst="rect">
            <a:avLst/>
          </a:prstGeom>
        </p:spPr>
        <p:txBody>
          <a:bodyPr lIns="0" tIns="0" rIns="0" bIns="0" rtlCol="0" anchor="t">
            <a:spAutoFit/>
          </a:bodyPr>
          <a:lstStyle/>
          <a:p>
            <a:pPr algn="ctr">
              <a:lnSpc>
                <a:spcPts val="2613"/>
              </a:lnSpc>
            </a:pPr>
            <a:r>
              <a:rPr lang="en-US" b="1" spc="19" dirty="0" err="1">
                <a:solidFill>
                  <a:srgbClr val="000000"/>
                </a:solidFill>
                <a:ea typeface="Georgia Pro Bold"/>
                <a:cs typeface="Georgia Pro Bold"/>
                <a:sym typeface="Georgia Pro Bold"/>
              </a:rPr>
              <a:t>Relativisering</a:t>
            </a:r>
            <a:endParaRPr lang="en-US" b="1" spc="19" dirty="0">
              <a:solidFill>
                <a:srgbClr val="000000"/>
              </a:solidFill>
              <a:ea typeface="Georgia Pro Bold"/>
              <a:cs typeface="Georgia Pro Bold"/>
              <a:sym typeface="Georgia Pro Bold"/>
            </a:endParaRPr>
          </a:p>
          <a:p>
            <a:pPr algn="ctr">
              <a:lnSpc>
                <a:spcPts val="2613"/>
              </a:lnSpc>
            </a:pPr>
            <a:endParaRPr lang="en-US" sz="1867" b="1" spc="19" dirty="0">
              <a:solidFill>
                <a:srgbClr val="000000"/>
              </a:solidFill>
              <a:latin typeface="Georgia Pro Bold"/>
              <a:ea typeface="Georgia Pro Bold"/>
              <a:cs typeface="Georgia Pro Bold"/>
              <a:sym typeface="Georgia Pro Bold"/>
            </a:endParaRPr>
          </a:p>
        </p:txBody>
      </p:sp>
      <p:sp>
        <p:nvSpPr>
          <p:cNvPr id="18" name="Freeform 18"/>
          <p:cNvSpPr/>
          <p:nvPr/>
        </p:nvSpPr>
        <p:spPr>
          <a:xfrm>
            <a:off x="8053452" y="2463833"/>
            <a:ext cx="2782844" cy="2782844"/>
          </a:xfrm>
          <a:custGeom>
            <a:avLst/>
            <a:gdLst/>
            <a:ahLst/>
            <a:cxnLst/>
            <a:rect l="l" t="t" r="r" b="b"/>
            <a:pathLst>
              <a:path w="4174266" h="4174266">
                <a:moveTo>
                  <a:pt x="0" y="0"/>
                </a:moveTo>
                <a:lnTo>
                  <a:pt x="4174265" y="0"/>
                </a:lnTo>
                <a:lnTo>
                  <a:pt x="4174265" y="4174266"/>
                </a:lnTo>
                <a:lnTo>
                  <a:pt x="0" y="41742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sv-SE" sz="1200" dirty="0"/>
          </a:p>
        </p:txBody>
      </p:sp>
      <p:sp>
        <p:nvSpPr>
          <p:cNvPr id="19" name="Freeform 19"/>
          <p:cNvSpPr/>
          <p:nvPr/>
        </p:nvSpPr>
        <p:spPr>
          <a:xfrm>
            <a:off x="9033980" y="4983043"/>
            <a:ext cx="821789" cy="821789"/>
          </a:xfrm>
          <a:custGeom>
            <a:avLst/>
            <a:gdLst/>
            <a:ahLst/>
            <a:cxnLst/>
            <a:rect l="l" t="t" r="r" b="b"/>
            <a:pathLst>
              <a:path w="1232683" h="1232683">
                <a:moveTo>
                  <a:pt x="0" y="0"/>
                </a:moveTo>
                <a:lnTo>
                  <a:pt x="1232683" y="0"/>
                </a:lnTo>
                <a:lnTo>
                  <a:pt x="1232683" y="1232683"/>
                </a:lnTo>
                <a:lnTo>
                  <a:pt x="0" y="123268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sv-SE" sz="1200"/>
          </a:p>
        </p:txBody>
      </p:sp>
      <p:sp>
        <p:nvSpPr>
          <p:cNvPr id="20" name="TextBox 20"/>
          <p:cNvSpPr txBox="1"/>
          <p:nvPr/>
        </p:nvSpPr>
        <p:spPr>
          <a:xfrm>
            <a:off x="8339964" y="2650068"/>
            <a:ext cx="2277236" cy="636906"/>
          </a:xfrm>
          <a:prstGeom prst="rect">
            <a:avLst/>
          </a:prstGeom>
        </p:spPr>
        <p:txBody>
          <a:bodyPr wrap="square" lIns="0" tIns="0" rIns="0" bIns="0" rtlCol="0" anchor="t">
            <a:spAutoFit/>
          </a:bodyPr>
          <a:lstStyle/>
          <a:p>
            <a:pPr algn="ctr">
              <a:lnSpc>
                <a:spcPts val="2613"/>
              </a:lnSpc>
            </a:pPr>
            <a:r>
              <a:rPr lang="en-US" b="1" spc="19" dirty="0" err="1">
                <a:solidFill>
                  <a:srgbClr val="000000"/>
                </a:solidFill>
                <a:ea typeface="Alegreya Bold"/>
                <a:cs typeface="Alegreya Bold"/>
                <a:sym typeface="Alegreya Bold"/>
              </a:rPr>
              <a:t>Farhågan</a:t>
            </a:r>
            <a:r>
              <a:rPr lang="en-US" b="1" spc="19" dirty="0">
                <a:solidFill>
                  <a:srgbClr val="000000"/>
                </a:solidFill>
                <a:ea typeface="Alegreya Bold"/>
                <a:cs typeface="Alegreya Bold"/>
                <a:sym typeface="Alegreya Bold"/>
              </a:rPr>
              <a:t> om </a:t>
            </a:r>
            <a:r>
              <a:rPr lang="en-US" b="1" spc="19" dirty="0" err="1">
                <a:solidFill>
                  <a:srgbClr val="000000"/>
                </a:solidFill>
                <a:ea typeface="Alegreya Bold"/>
                <a:cs typeface="Alegreya Bold"/>
                <a:sym typeface="Alegreya Bold"/>
              </a:rPr>
              <a:t>negativ</a:t>
            </a:r>
            <a:r>
              <a:rPr lang="en-US" b="1" spc="19" dirty="0">
                <a:solidFill>
                  <a:srgbClr val="000000"/>
                </a:solidFill>
                <a:ea typeface="Alegreya Bold"/>
                <a:cs typeface="Alegreya Bold"/>
                <a:sym typeface="Alegreya Bold"/>
              </a:rPr>
              <a:t> </a:t>
            </a:r>
            <a:r>
              <a:rPr lang="en-US" b="1" spc="19" dirty="0" err="1">
                <a:solidFill>
                  <a:srgbClr val="000000"/>
                </a:solidFill>
                <a:ea typeface="Alegreya Bold"/>
                <a:cs typeface="Alegreya Bold"/>
                <a:sym typeface="Alegreya Bold"/>
              </a:rPr>
              <a:t>påverkan</a:t>
            </a:r>
            <a:endParaRPr lang="en-US" b="1" spc="19" dirty="0">
              <a:solidFill>
                <a:srgbClr val="000000"/>
              </a:solidFill>
              <a:ea typeface="Alegreya Bold"/>
              <a:cs typeface="Alegreya Bold"/>
              <a:sym typeface="Alegreya Bold"/>
            </a:endParaRPr>
          </a:p>
        </p:txBody>
      </p:sp>
      <p:sp>
        <p:nvSpPr>
          <p:cNvPr id="21" name="TextBox 21"/>
          <p:cNvSpPr txBox="1"/>
          <p:nvPr/>
        </p:nvSpPr>
        <p:spPr>
          <a:xfrm>
            <a:off x="8960500" y="5097502"/>
            <a:ext cx="968749" cy="468205"/>
          </a:xfrm>
          <a:prstGeom prst="rect">
            <a:avLst/>
          </a:prstGeom>
        </p:spPr>
        <p:txBody>
          <a:bodyPr lIns="0" tIns="0" rIns="0" bIns="0" rtlCol="0" anchor="t">
            <a:spAutoFit/>
          </a:bodyPr>
          <a:lstStyle/>
          <a:p>
            <a:pPr algn="ctr">
              <a:lnSpc>
                <a:spcPts val="4001"/>
              </a:lnSpc>
            </a:pPr>
            <a:r>
              <a:rPr lang="en-US" sz="2858" b="1" spc="28">
                <a:solidFill>
                  <a:srgbClr val="FFFFFF"/>
                </a:solidFill>
                <a:latin typeface="Inter Bold"/>
                <a:ea typeface="Inter Bold"/>
                <a:cs typeface="Inter Bold"/>
                <a:sym typeface="Inter Bold"/>
              </a:rPr>
              <a:t>03</a:t>
            </a:r>
          </a:p>
        </p:txBody>
      </p:sp>
      <p:sp>
        <p:nvSpPr>
          <p:cNvPr id="24" name="textruta 23">
            <a:extLst>
              <a:ext uri="{FF2B5EF4-FFF2-40B4-BE49-F238E27FC236}">
                <a16:creationId xmlns:a16="http://schemas.microsoft.com/office/drawing/2014/main" id="{D0235FC2-3738-11FC-FEFB-FA9D1E81FF80}"/>
              </a:ext>
            </a:extLst>
          </p:cNvPr>
          <p:cNvSpPr txBox="1"/>
          <p:nvPr/>
        </p:nvSpPr>
        <p:spPr>
          <a:xfrm>
            <a:off x="1355705" y="3110058"/>
            <a:ext cx="2782844" cy="1846659"/>
          </a:xfrm>
          <a:prstGeom prst="rect">
            <a:avLst/>
          </a:prstGeom>
          <a:noFill/>
        </p:spPr>
        <p:txBody>
          <a:bodyPr wrap="square" rtlCol="0">
            <a:spAutoFit/>
          </a:bodyPr>
          <a:lstStyle/>
          <a:p>
            <a:pPr algn="ctr">
              <a:lnSpc>
                <a:spcPct val="150000"/>
              </a:lnSpc>
            </a:pPr>
            <a:r>
              <a:rPr lang="en-US" sz="1600" i="1" dirty="0"/>
              <a:t>”Du </a:t>
            </a:r>
            <a:r>
              <a:rPr lang="en-US" sz="1600" i="1" dirty="0" err="1"/>
              <a:t>har</a:t>
            </a:r>
            <a:r>
              <a:rPr lang="en-US" sz="1600" i="1" dirty="0"/>
              <a:t> </a:t>
            </a:r>
            <a:r>
              <a:rPr lang="en-US" sz="1600" i="1" dirty="0" err="1"/>
              <a:t>rätt</a:t>
            </a:r>
            <a:r>
              <a:rPr lang="en-US" sz="1600" i="1" dirty="0"/>
              <a:t> </a:t>
            </a:r>
            <a:r>
              <a:rPr lang="en-US" sz="1600" i="1" dirty="0" err="1"/>
              <a:t>att</a:t>
            </a:r>
            <a:r>
              <a:rPr lang="en-US" sz="1600" i="1" dirty="0"/>
              <a:t> </a:t>
            </a:r>
            <a:r>
              <a:rPr lang="en-US" sz="1600" i="1" dirty="0" err="1"/>
              <a:t>säga</a:t>
            </a:r>
            <a:r>
              <a:rPr lang="en-US" sz="1600" i="1" dirty="0"/>
              <a:t> </a:t>
            </a:r>
            <a:r>
              <a:rPr lang="en-US" sz="1600" i="1" dirty="0" err="1"/>
              <a:t>vad</a:t>
            </a:r>
            <a:r>
              <a:rPr lang="en-US" sz="1600" i="1" dirty="0"/>
              <a:t> du </a:t>
            </a:r>
            <a:r>
              <a:rPr lang="en-US" sz="1600" i="1" dirty="0" err="1"/>
              <a:t>tycker</a:t>
            </a:r>
            <a:r>
              <a:rPr lang="en-US" sz="1600" i="1" dirty="0"/>
              <a:t> </a:t>
            </a:r>
            <a:r>
              <a:rPr lang="en-US" sz="1600" i="1" dirty="0" err="1"/>
              <a:t>och</a:t>
            </a:r>
            <a:r>
              <a:rPr lang="en-US" sz="1600" i="1" dirty="0"/>
              <a:t> </a:t>
            </a:r>
            <a:r>
              <a:rPr lang="en-US" sz="1600" i="1" dirty="0" err="1"/>
              <a:t>tänker</a:t>
            </a:r>
            <a:r>
              <a:rPr lang="en-US" sz="1600" i="1" dirty="0"/>
              <a:t>, men </a:t>
            </a:r>
            <a:r>
              <a:rPr lang="en-US" sz="1600" i="1" dirty="0" err="1"/>
              <a:t>inte</a:t>
            </a:r>
            <a:r>
              <a:rPr lang="en-US" sz="1600" i="1" dirty="0"/>
              <a:t> </a:t>
            </a:r>
            <a:r>
              <a:rPr lang="en-US" sz="1600" i="1" dirty="0" err="1"/>
              <a:t>säga</a:t>
            </a:r>
            <a:r>
              <a:rPr lang="en-US" sz="1600" i="1" dirty="0"/>
              <a:t> </a:t>
            </a:r>
            <a:r>
              <a:rPr lang="en-US" sz="1600" i="1" dirty="0" err="1"/>
              <a:t>dumma</a:t>
            </a:r>
            <a:r>
              <a:rPr lang="en-US" sz="1600" i="1" dirty="0"/>
              <a:t> saker till </a:t>
            </a:r>
            <a:r>
              <a:rPr lang="en-US" sz="1600" i="1" dirty="0" err="1"/>
              <a:t>andra</a:t>
            </a:r>
            <a:r>
              <a:rPr lang="en-US" sz="1600" i="1" dirty="0"/>
              <a:t>”</a:t>
            </a:r>
          </a:p>
          <a:p>
            <a:pPr algn="ctr"/>
            <a:endParaRPr lang="sv-SE" dirty="0"/>
          </a:p>
        </p:txBody>
      </p:sp>
      <p:sp>
        <p:nvSpPr>
          <p:cNvPr id="25" name="textruta 24">
            <a:extLst>
              <a:ext uri="{FF2B5EF4-FFF2-40B4-BE49-F238E27FC236}">
                <a16:creationId xmlns:a16="http://schemas.microsoft.com/office/drawing/2014/main" id="{4B0F7735-8753-B8D8-7533-454396517397}"/>
              </a:ext>
            </a:extLst>
          </p:cNvPr>
          <p:cNvSpPr txBox="1"/>
          <p:nvPr/>
        </p:nvSpPr>
        <p:spPr>
          <a:xfrm>
            <a:off x="4692274" y="3773507"/>
            <a:ext cx="2782844" cy="1477328"/>
          </a:xfrm>
          <a:prstGeom prst="rect">
            <a:avLst/>
          </a:prstGeom>
          <a:noFill/>
        </p:spPr>
        <p:txBody>
          <a:bodyPr wrap="square" rtlCol="0">
            <a:spAutoFit/>
          </a:bodyPr>
          <a:lstStyle/>
          <a:p>
            <a:pPr algn="ctr">
              <a:lnSpc>
                <a:spcPct val="150000"/>
              </a:lnSpc>
            </a:pPr>
            <a:r>
              <a:rPr lang="en-US" sz="1600" i="1" dirty="0"/>
              <a:t>”</a:t>
            </a:r>
            <a:r>
              <a:rPr lang="en-US" sz="1600" i="1" dirty="0" err="1"/>
              <a:t>Tänk</a:t>
            </a:r>
            <a:r>
              <a:rPr lang="en-US" sz="1600" i="1" dirty="0"/>
              <a:t> </a:t>
            </a:r>
            <a:r>
              <a:rPr lang="en-US" sz="1600" i="1" dirty="0" err="1"/>
              <a:t>vilken</a:t>
            </a:r>
            <a:r>
              <a:rPr lang="en-US" sz="1600" i="1" dirty="0"/>
              <a:t> tur </a:t>
            </a:r>
            <a:r>
              <a:rPr lang="en-US" sz="1600" i="1" dirty="0" err="1"/>
              <a:t>att</a:t>
            </a:r>
            <a:r>
              <a:rPr lang="en-US" sz="1600" i="1" dirty="0"/>
              <a:t> du </a:t>
            </a:r>
            <a:r>
              <a:rPr lang="en-US" sz="1600" i="1" dirty="0" err="1"/>
              <a:t>har</a:t>
            </a:r>
            <a:r>
              <a:rPr lang="en-US" sz="1600" i="1" dirty="0"/>
              <a:t> rent </a:t>
            </a:r>
            <a:r>
              <a:rPr lang="en-US" sz="1600" i="1" dirty="0" err="1"/>
              <a:t>vatten</a:t>
            </a:r>
            <a:r>
              <a:rPr lang="en-US" sz="1600" i="1" dirty="0"/>
              <a:t> </a:t>
            </a:r>
            <a:r>
              <a:rPr lang="en-US" sz="1600" i="1" dirty="0" err="1"/>
              <a:t>att</a:t>
            </a:r>
            <a:r>
              <a:rPr lang="en-US" sz="1600" i="1" dirty="0"/>
              <a:t> </a:t>
            </a:r>
            <a:r>
              <a:rPr lang="en-US" sz="1600" i="1" dirty="0" err="1"/>
              <a:t>dricka</a:t>
            </a:r>
            <a:r>
              <a:rPr lang="en-US" sz="1600" i="1" dirty="0"/>
              <a:t> </a:t>
            </a:r>
            <a:r>
              <a:rPr lang="en-US" sz="1600" i="1" dirty="0" err="1"/>
              <a:t>och</a:t>
            </a:r>
            <a:r>
              <a:rPr lang="en-US" sz="1600" i="1" dirty="0"/>
              <a:t> </a:t>
            </a:r>
            <a:r>
              <a:rPr lang="en-US" sz="1600" i="1" dirty="0" err="1"/>
              <a:t>kläder</a:t>
            </a:r>
            <a:r>
              <a:rPr lang="en-US" sz="1600" i="1" dirty="0"/>
              <a:t> </a:t>
            </a:r>
            <a:r>
              <a:rPr lang="en-US" sz="1600" i="1" dirty="0" err="1"/>
              <a:t>att</a:t>
            </a:r>
            <a:r>
              <a:rPr lang="en-US" sz="1600" i="1" dirty="0"/>
              <a:t> ha </a:t>
            </a:r>
            <a:r>
              <a:rPr lang="en-US" sz="1600" i="1" dirty="0" err="1"/>
              <a:t>på</a:t>
            </a:r>
            <a:r>
              <a:rPr lang="en-US" sz="1600" i="1" dirty="0"/>
              <a:t> dig”</a:t>
            </a:r>
          </a:p>
          <a:p>
            <a:pPr algn="ctr"/>
            <a:endParaRPr lang="sv-SE" dirty="0"/>
          </a:p>
        </p:txBody>
      </p:sp>
      <p:sp>
        <p:nvSpPr>
          <p:cNvPr id="28" name="textruta 27">
            <a:extLst>
              <a:ext uri="{FF2B5EF4-FFF2-40B4-BE49-F238E27FC236}">
                <a16:creationId xmlns:a16="http://schemas.microsoft.com/office/drawing/2014/main" id="{03059270-A713-8FFE-4AAC-D75C34F15B09}"/>
              </a:ext>
            </a:extLst>
          </p:cNvPr>
          <p:cNvSpPr txBox="1"/>
          <p:nvPr/>
        </p:nvSpPr>
        <p:spPr>
          <a:xfrm>
            <a:off x="8087160" y="3404243"/>
            <a:ext cx="2782844" cy="1155509"/>
          </a:xfrm>
          <a:prstGeom prst="rect">
            <a:avLst/>
          </a:prstGeom>
          <a:noFill/>
        </p:spPr>
        <p:txBody>
          <a:bodyPr wrap="square" rtlCol="0">
            <a:spAutoFit/>
          </a:bodyPr>
          <a:lstStyle/>
          <a:p>
            <a:pPr algn="ctr">
              <a:lnSpc>
                <a:spcPct val="150000"/>
              </a:lnSpc>
            </a:pPr>
            <a:r>
              <a:rPr lang="sv-SE" sz="1600" i="1" dirty="0">
                <a:effectLst/>
                <a:latin typeface="+mn-lt"/>
                <a:ea typeface="Aptos" panose="020B0004020202020204" pitchFamily="34" charset="0"/>
                <a:cs typeface="Times New Roman" panose="02020603050405020304" pitchFamily="18" charset="0"/>
              </a:rPr>
              <a:t>Är det verkligen schysst att lyfta rättigheter som barnet inte får tillgodosedda?"</a:t>
            </a:r>
            <a:endParaRPr lang="sv-SE" sz="16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46EFE656-E35E-2BE9-A78B-B6099B9F8175}"/>
              </a:ext>
            </a:extLst>
          </p:cNvPr>
          <p:cNvSpPr>
            <a:spLocks noGrp="1"/>
          </p:cNvSpPr>
          <p:nvPr>
            <p:ph sz="half" idx="1"/>
          </p:nvPr>
        </p:nvSpPr>
        <p:spPr>
          <a:xfrm>
            <a:off x="570691" y="2568226"/>
            <a:ext cx="5227167" cy="3724708"/>
          </a:xfrm>
        </p:spPr>
        <p:txBody>
          <a:bodyPr/>
          <a:lstStyle/>
          <a:p>
            <a:pPr marL="0" indent="0" algn="ctr">
              <a:lnSpc>
                <a:spcPct val="200000"/>
              </a:lnSpc>
              <a:buNone/>
            </a:pPr>
            <a:r>
              <a:rPr lang="sv-SE" i="1" dirty="0">
                <a:ea typeface="Aptos" panose="020B0004020202020204" pitchFamily="34" charset="0"/>
                <a:cs typeface="Times New Roman" panose="02020603050405020304" pitchFamily="18" charset="0"/>
              </a:rPr>
              <a:t>”K</a:t>
            </a:r>
            <a:r>
              <a:rPr lang="sv-SE" sz="2800" i="1" dirty="0">
                <a:effectLst/>
                <a:latin typeface="+mn-lt"/>
                <a:ea typeface="Aptos" panose="020B0004020202020204" pitchFamily="34" charset="0"/>
                <a:cs typeface="Times New Roman" panose="02020603050405020304" pitchFamily="18" charset="0"/>
              </a:rPr>
              <a:t>aninen har sagt att barn har rättigheter”</a:t>
            </a:r>
            <a:endParaRPr lang="en-US" i="1" dirty="0"/>
          </a:p>
        </p:txBody>
      </p:sp>
      <p:pic>
        <p:nvPicPr>
          <p:cNvPr id="11" name="Platshållare för innehåll 10" descr="En bild som visar clipart, kanin, rita, illustration&#10;&#10;AI-genererat innehåll kan vara felaktigt.">
            <a:extLst>
              <a:ext uri="{FF2B5EF4-FFF2-40B4-BE49-F238E27FC236}">
                <a16:creationId xmlns:a16="http://schemas.microsoft.com/office/drawing/2014/main" id="{76698592-3D3C-25B8-4B19-E86133780416}"/>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951204" y="1362747"/>
            <a:ext cx="3237098" cy="4772096"/>
          </a:xfrm>
        </p:spPr>
      </p:pic>
    </p:spTree>
    <p:extLst>
      <p:ext uri="{BB962C8B-B14F-4D97-AF65-F5344CB8AC3E}">
        <p14:creationId xmlns:p14="http://schemas.microsoft.com/office/powerpoint/2010/main" val="12345615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p:txBody>
          <a:bodyPr/>
          <a:lstStyle/>
          <a:p>
            <a:pPr marL="114300" indent="0" algn="ctr"/>
            <a:endParaRPr lang="sv-SE" dirty="0"/>
          </a:p>
          <a:p>
            <a:pPr marL="114300" indent="0" algn="ctr"/>
            <a:endParaRPr lang="sv-SE" dirty="0"/>
          </a:p>
          <a:p>
            <a:pPr marL="114300" indent="0" algn="ctr"/>
            <a:endParaRPr lang="sv-SE" dirty="0"/>
          </a:p>
          <a:p>
            <a:pPr marL="114300" indent="0"/>
            <a:endParaRPr lang="sv-SE" dirty="0"/>
          </a:p>
          <a:p>
            <a:pPr marL="114300" indent="0"/>
            <a:endParaRPr lang="sv-SE"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78451" y="1007725"/>
            <a:ext cx="6435097" cy="4842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3534669"/>
      </p:ext>
    </p:extLst>
  </p:cSld>
  <p:clrMapOvr>
    <a:masterClrMapping/>
  </p:clrMapOvr>
</p:sld>
</file>

<file path=ppt/theme/theme1.xml><?xml version="1.0" encoding="utf-8"?>
<a:theme xmlns:a="http://schemas.openxmlformats.org/drawingml/2006/main" name="Office-tema">
  <a:themeElements>
    <a:clrScheme name="Anpassat 1">
      <a:dk1>
        <a:sysClr val="windowText" lastClr="000000"/>
      </a:dk1>
      <a:lt1>
        <a:sysClr val="window" lastClr="FFFFFF"/>
      </a:lt1>
      <a:dk2>
        <a:srgbClr val="CCCCCC"/>
      </a:dk2>
      <a:lt2>
        <a:srgbClr val="999999"/>
      </a:lt2>
      <a:accent1>
        <a:srgbClr val="CD0014"/>
      </a:accent1>
      <a:accent2>
        <a:srgbClr val="D10074"/>
      </a:accent2>
      <a:accent3>
        <a:srgbClr val="F7C9D6"/>
      </a:accent3>
      <a:accent4>
        <a:srgbClr val="FF3333"/>
      </a:accent4>
      <a:accent5>
        <a:srgbClr val="FF6699"/>
      </a:accent5>
      <a:accent6>
        <a:srgbClr val="CC0000"/>
      </a:accent6>
      <a:hlink>
        <a:srgbClr val="0000FF"/>
      </a:hlink>
      <a:folHlink>
        <a:srgbClr val="800080"/>
      </a:folHlink>
    </a:clrScheme>
    <a:fontScheme name="Allmänna Barnhuset">
      <a:majorFont>
        <a:latin typeface="Verdana"/>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A214804-6D75-458F-8069-FEB5481E5854}" vid="{E0A6FDAF-AF4B-43E5-B040-9E416C16A65B}"/>
    </a:ext>
  </a:extLst>
</a:theme>
</file>

<file path=ppt/theme/theme2.xml><?xml version="1.0" encoding="utf-8"?>
<a:theme xmlns:a="http://schemas.openxmlformats.org/drawingml/2006/main" name="3_allmännabarnhuset">
  <a:themeElements>
    <a:clrScheme name="Allmänna Barnhuset">
      <a:dk1>
        <a:sysClr val="windowText" lastClr="000000"/>
      </a:dk1>
      <a:lt1>
        <a:sysClr val="window" lastClr="FFFFFF"/>
      </a:lt1>
      <a:dk2>
        <a:srgbClr val="CCCCCC"/>
      </a:dk2>
      <a:lt2>
        <a:srgbClr val="999999"/>
      </a:lt2>
      <a:accent1>
        <a:srgbClr val="CC0033"/>
      </a:accent1>
      <a:accent2>
        <a:srgbClr val="CC0099"/>
      </a:accent2>
      <a:accent3>
        <a:srgbClr val="FFCCCC"/>
      </a:accent3>
      <a:accent4>
        <a:srgbClr val="FF3333"/>
      </a:accent4>
      <a:accent5>
        <a:srgbClr val="FF6699"/>
      </a:accent5>
      <a:accent6>
        <a:srgbClr val="CC00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7372</TotalTime>
  <Words>2216</Words>
  <Application>Microsoft Office PowerPoint</Application>
  <PresentationFormat>Bredbild</PresentationFormat>
  <Paragraphs>112</Paragraphs>
  <Slides>8</Slides>
  <Notes>8</Notes>
  <HiddenSlides>0</HiddenSlides>
  <MMClips>0</MMClips>
  <ScaleCrop>false</ScaleCrop>
  <HeadingPairs>
    <vt:vector size="6" baseType="variant">
      <vt:variant>
        <vt:lpstr>Använt teckensnitt</vt:lpstr>
      </vt:variant>
      <vt:variant>
        <vt:i4>9</vt:i4>
      </vt:variant>
      <vt:variant>
        <vt:lpstr>Tema</vt:lpstr>
      </vt:variant>
      <vt:variant>
        <vt:i4>2</vt:i4>
      </vt:variant>
      <vt:variant>
        <vt:lpstr>Bildrubriker</vt:lpstr>
      </vt:variant>
      <vt:variant>
        <vt:i4>8</vt:i4>
      </vt:variant>
    </vt:vector>
  </HeadingPairs>
  <TitlesOfParts>
    <vt:vector size="19" baseType="lpstr">
      <vt:lpstr>Alegreya Bold</vt:lpstr>
      <vt:lpstr>Aptos</vt:lpstr>
      <vt:lpstr>Arial</vt:lpstr>
      <vt:lpstr>Calibri</vt:lpstr>
      <vt:lpstr>Georgia</vt:lpstr>
      <vt:lpstr>Georgia Pro Bold</vt:lpstr>
      <vt:lpstr>Inter Bold</vt:lpstr>
      <vt:lpstr>Symbol</vt:lpstr>
      <vt:lpstr>Verdana</vt:lpstr>
      <vt:lpstr>Office-tema</vt:lpstr>
      <vt:lpstr>3_allmännabarnhuset</vt:lpstr>
      <vt:lpstr>PowerPoint-presentation</vt:lpstr>
      <vt:lpstr>Rättighetsbaserad dialog med barn</vt:lpstr>
      <vt:lpstr>PowerPoint-presentation</vt:lpstr>
      <vt:lpstr>PowerPoint-presentation</vt:lpstr>
      <vt:lpstr>Koppla ihop rättigheter med känslor</vt:lpstr>
      <vt:lpstr>PowerPoint-presentation</vt:lpstr>
      <vt:lpstr>PowerPoint-presentation</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Henna Ohranen</dc:creator>
  <cp:lastModifiedBy>Vilma Hedlund</cp:lastModifiedBy>
  <cp:revision>64</cp:revision>
  <cp:lastPrinted>2025-03-28T15:27:02Z</cp:lastPrinted>
  <dcterms:created xsi:type="dcterms:W3CDTF">2023-09-28T12:28:57Z</dcterms:created>
  <dcterms:modified xsi:type="dcterms:W3CDTF">2025-04-29T13:38:58Z</dcterms:modified>
</cp:coreProperties>
</file>